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02" r:id="rId5"/>
    <p:sldMasterId id="2147483712" r:id="rId6"/>
  </p:sldMasterIdLst>
  <p:notesMasterIdLst>
    <p:notesMasterId r:id="rId57"/>
  </p:notesMasterIdLst>
  <p:sldIdLst>
    <p:sldId id="287" r:id="rId7"/>
    <p:sldId id="315" r:id="rId8"/>
    <p:sldId id="316" r:id="rId9"/>
    <p:sldId id="317" r:id="rId10"/>
    <p:sldId id="375" r:id="rId11"/>
    <p:sldId id="290" r:id="rId12"/>
    <p:sldId id="339" r:id="rId13"/>
    <p:sldId id="291" r:id="rId14"/>
    <p:sldId id="292" r:id="rId15"/>
    <p:sldId id="345" r:id="rId16"/>
    <p:sldId id="260" r:id="rId17"/>
    <p:sldId id="344" r:id="rId18"/>
    <p:sldId id="319" r:id="rId19"/>
    <p:sldId id="320" r:id="rId20"/>
    <p:sldId id="343" r:id="rId21"/>
    <p:sldId id="323" r:id="rId22"/>
    <p:sldId id="322" r:id="rId23"/>
    <p:sldId id="302" r:id="rId24"/>
    <p:sldId id="326" r:id="rId25"/>
    <p:sldId id="335" r:id="rId26"/>
    <p:sldId id="341" r:id="rId27"/>
    <p:sldId id="367" r:id="rId28"/>
    <p:sldId id="349" r:id="rId29"/>
    <p:sldId id="377" r:id="rId30"/>
    <p:sldId id="378" r:id="rId31"/>
    <p:sldId id="353" r:id="rId32"/>
    <p:sldId id="340" r:id="rId33"/>
    <p:sldId id="364" r:id="rId34"/>
    <p:sldId id="355" r:id="rId35"/>
    <p:sldId id="376" r:id="rId36"/>
    <p:sldId id="357" r:id="rId37"/>
    <p:sldId id="360" r:id="rId38"/>
    <p:sldId id="362" r:id="rId39"/>
    <p:sldId id="361" r:id="rId40"/>
    <p:sldId id="363" r:id="rId41"/>
    <p:sldId id="374" r:id="rId42"/>
    <p:sldId id="354" r:id="rId43"/>
    <p:sldId id="350" r:id="rId44"/>
    <p:sldId id="304" r:id="rId45"/>
    <p:sldId id="351" r:id="rId46"/>
    <p:sldId id="334" r:id="rId47"/>
    <p:sldId id="346" r:id="rId48"/>
    <p:sldId id="370" r:id="rId49"/>
    <p:sldId id="371" r:id="rId50"/>
    <p:sldId id="365" r:id="rId51"/>
    <p:sldId id="366" r:id="rId52"/>
    <p:sldId id="368" r:id="rId53"/>
    <p:sldId id="372" r:id="rId54"/>
    <p:sldId id="373" r:id="rId55"/>
    <p:sldId id="33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cmAuthor>
  <p:cmAuthor id="2" name="Achim Dettweiler" initials="AD" lastIdx="4" clrIdx="1">
    <p:extLst/>
  </p:cmAuthor>
  <p:cmAuthor id="3" name="Beth Massi" initials="BM" lastIdx="4" clrIdx="2">
    <p:extLst/>
  </p:cmAuthor>
  <p:cmAuthor id="4" name="Diego Vega" initials="DV"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9C11"/>
    <a:srgbClr val="863DA0"/>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0" autoAdjust="0"/>
    <p:restoredTop sz="82688" autoAdjust="0"/>
  </p:normalViewPr>
  <p:slideViewPr>
    <p:cSldViewPr snapToGrid="0">
      <p:cViewPr varScale="1">
        <p:scale>
          <a:sx n="91" d="100"/>
          <a:sy n="91" d="100"/>
        </p:scale>
        <p:origin x="88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r>
              <a:rPr lang="en-US" sz="1400" b="0" dirty="0"/>
              <a:t>Development frameworks in Reddit &amp; Hacker News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8"/>
          <c:order val="4"/>
          <c:tx>
            <c:strRef>
              <c:f>Reddit!$G$4</c:f>
              <c:strCache>
                <c:ptCount val="1"/>
                <c:pt idx="0">
                  <c:v>Java</c:v>
                </c:pt>
              </c:strCache>
            </c:strRef>
          </c:tx>
          <c:spPr>
            <a:ln w="31750" cap="rnd">
              <a:solidFill>
                <a:srgbClr val="0070C0"/>
              </a:solidFill>
              <a:round/>
            </a:ln>
            <a:effectLst/>
          </c:spPr>
          <c:marker>
            <c:symbol val="none"/>
          </c:marker>
          <c:dLbls>
            <c:delete val="1"/>
          </c:dLbls>
          <c:cat>
            <c:numRef>
              <c:f>Reddit!$A$5:$A$100</c:f>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f>Reddit!$G$5:$G$100</c:f>
              <c:numCache>
                <c:formatCode>General</c:formatCode>
                <c:ptCount val="96"/>
                <c:pt idx="0">
                  <c:v>#N/A</c:v>
                </c:pt>
                <c:pt idx="1">
                  <c:v>3</c:v>
                </c:pt>
                <c:pt idx="2">
                  <c:v>#N/A</c:v>
                </c:pt>
                <c:pt idx="3">
                  <c:v>6</c:v>
                </c:pt>
                <c:pt idx="4">
                  <c:v>2</c:v>
                </c:pt>
                <c:pt idx="5">
                  <c:v>2</c:v>
                </c:pt>
                <c:pt idx="6">
                  <c:v>6</c:v>
                </c:pt>
                <c:pt idx="7">
                  <c:v>4</c:v>
                </c:pt>
                <c:pt idx="8">
                  <c:v>5</c:v>
                </c:pt>
                <c:pt idx="9">
                  <c:v>9</c:v>
                </c:pt>
                <c:pt idx="10">
                  <c:v>4</c:v>
                </c:pt>
                <c:pt idx="11">
                  <c:v>1</c:v>
                </c:pt>
                <c:pt idx="12">
                  <c:v>#N/A</c:v>
                </c:pt>
                <c:pt idx="13">
                  <c:v>#N/A</c:v>
                </c:pt>
                <c:pt idx="14">
                  <c:v>2</c:v>
                </c:pt>
                <c:pt idx="15">
                  <c:v>#N/A</c:v>
                </c:pt>
                <c:pt idx="16">
                  <c:v>1</c:v>
                </c:pt>
                <c:pt idx="17">
                  <c:v>4</c:v>
                </c:pt>
                <c:pt idx="18">
                  <c:v>7</c:v>
                </c:pt>
                <c:pt idx="19">
                  <c:v>13</c:v>
                </c:pt>
                <c:pt idx="20">
                  <c:v>8</c:v>
                </c:pt>
                <c:pt idx="21">
                  <c:v>3</c:v>
                </c:pt>
                <c:pt idx="22">
                  <c:v>11</c:v>
                </c:pt>
                <c:pt idx="23">
                  <c:v>7</c:v>
                </c:pt>
                <c:pt idx="24">
                  <c:v>5</c:v>
                </c:pt>
                <c:pt idx="25">
                  <c:v>4</c:v>
                </c:pt>
                <c:pt idx="26">
                  <c:v>3</c:v>
                </c:pt>
                <c:pt idx="27">
                  <c:v>3</c:v>
                </c:pt>
                <c:pt idx="28">
                  <c:v>2</c:v>
                </c:pt>
                <c:pt idx="29">
                  <c:v>2</c:v>
                </c:pt>
                <c:pt idx="30">
                  <c:v>4</c:v>
                </c:pt>
                <c:pt idx="31">
                  <c:v>3</c:v>
                </c:pt>
                <c:pt idx="32">
                  <c:v>1</c:v>
                </c:pt>
                <c:pt idx="33">
                  <c:v>4</c:v>
                </c:pt>
                <c:pt idx="34">
                  <c:v>5</c:v>
                </c:pt>
                <c:pt idx="35">
                  <c:v>8</c:v>
                </c:pt>
                <c:pt idx="36">
                  <c:v>16</c:v>
                </c:pt>
                <c:pt idx="37">
                  <c:v>13</c:v>
                </c:pt>
                <c:pt idx="38">
                  <c:v>11</c:v>
                </c:pt>
                <c:pt idx="39">
                  <c:v>2</c:v>
                </c:pt>
                <c:pt idx="40">
                  <c:v>4</c:v>
                </c:pt>
                <c:pt idx="41">
                  <c:v>#N/A</c:v>
                </c:pt>
                <c:pt idx="42">
                  <c:v>2</c:v>
                </c:pt>
                <c:pt idx="43">
                  <c:v>3</c:v>
                </c:pt>
                <c:pt idx="44">
                  <c:v>3</c:v>
                </c:pt>
                <c:pt idx="45">
                  <c:v>3</c:v>
                </c:pt>
                <c:pt idx="46">
                  <c:v>5</c:v>
                </c:pt>
                <c:pt idx="47">
                  <c:v>4</c:v>
                </c:pt>
                <c:pt idx="48">
                  <c:v>8</c:v>
                </c:pt>
                <c:pt idx="49">
                  <c:v>5</c:v>
                </c:pt>
                <c:pt idx="50">
                  <c:v>6</c:v>
                </c:pt>
                <c:pt idx="51">
                  <c:v>14</c:v>
                </c:pt>
                <c:pt idx="52">
                  <c:v>6</c:v>
                </c:pt>
                <c:pt idx="53">
                  <c:v>21</c:v>
                </c:pt>
                <c:pt idx="54">
                  <c:v>11</c:v>
                </c:pt>
                <c:pt idx="55">
                  <c:v>13</c:v>
                </c:pt>
                <c:pt idx="56">
                  <c:v>13</c:v>
                </c:pt>
                <c:pt idx="57">
                  <c:v>21</c:v>
                </c:pt>
                <c:pt idx="58">
                  <c:v>20</c:v>
                </c:pt>
                <c:pt idx="59">
                  <c:v>23</c:v>
                </c:pt>
                <c:pt idx="60">
                  <c:v>22</c:v>
                </c:pt>
                <c:pt idx="61">
                  <c:v>11</c:v>
                </c:pt>
                <c:pt idx="62">
                  <c:v>6</c:v>
                </c:pt>
                <c:pt idx="63">
                  <c:v>5</c:v>
                </c:pt>
                <c:pt idx="64">
                  <c:v>8</c:v>
                </c:pt>
                <c:pt idx="65">
                  <c:v>10</c:v>
                </c:pt>
                <c:pt idx="66">
                  <c:v>25</c:v>
                </c:pt>
                <c:pt idx="67">
                  <c:v>25</c:v>
                </c:pt>
                <c:pt idx="68">
                  <c:v>9</c:v>
                </c:pt>
                <c:pt idx="69">
                  <c:v>14</c:v>
                </c:pt>
                <c:pt idx="70">
                  <c:v>5</c:v>
                </c:pt>
                <c:pt idx="71">
                  <c:v>13</c:v>
                </c:pt>
                <c:pt idx="72">
                  <c:v>13</c:v>
                </c:pt>
                <c:pt idx="73">
                  <c:v>6</c:v>
                </c:pt>
                <c:pt idx="74">
                  <c:v>3</c:v>
                </c:pt>
                <c:pt idx="75">
                  <c:v>4</c:v>
                </c:pt>
                <c:pt idx="76">
                  <c:v>7</c:v>
                </c:pt>
                <c:pt idx="77">
                  <c:v>2</c:v>
                </c:pt>
                <c:pt idx="78">
                  <c:v>22</c:v>
                </c:pt>
                <c:pt idx="79">
                  <c:v>36</c:v>
                </c:pt>
                <c:pt idx="80">
                  <c:v>29</c:v>
                </c:pt>
                <c:pt idx="81">
                  <c:v>14</c:v>
                </c:pt>
                <c:pt idx="82">
                  <c:v>20</c:v>
                </c:pt>
                <c:pt idx="83">
                  <c:v>31</c:v>
                </c:pt>
                <c:pt idx="84">
                  <c:v>46</c:v>
                </c:pt>
                <c:pt idx="85">
                  <c:v>33</c:v>
                </c:pt>
                <c:pt idx="86">
                  <c:v>34</c:v>
                </c:pt>
                <c:pt idx="87">
                  <c:v>22</c:v>
                </c:pt>
                <c:pt idx="88">
                  <c:v>21</c:v>
                </c:pt>
                <c:pt idx="89">
                  <c:v>27</c:v>
                </c:pt>
                <c:pt idx="90">
                  <c:v>33</c:v>
                </c:pt>
                <c:pt idx="91">
                  <c:v>32</c:v>
                </c:pt>
                <c:pt idx="92">
                  <c:v>24</c:v>
                </c:pt>
                <c:pt idx="93">
                  <c:v>27</c:v>
                </c:pt>
                <c:pt idx="94">
                  <c:v>20</c:v>
                </c:pt>
                <c:pt idx="95">
                  <c:v>16</c:v>
                </c:pt>
              </c:numCache>
            </c:numRef>
          </c:val>
          <c:smooth val="0"/>
          <c:extLst xmlns:c15="http://schemas.microsoft.com/office/drawing/2012/chart">
            <c:ext xmlns:c16="http://schemas.microsoft.com/office/drawing/2014/chart" uri="{C3380CC4-5D6E-409C-BE32-E72D297353CC}">
              <c16:uniqueId val="{00000000-BE90-47D3-A964-F74424A2056F}"/>
            </c:ext>
          </c:extLst>
        </c:ser>
        <c:ser>
          <c:idx val="5"/>
          <c:order val="6"/>
          <c:tx>
            <c:strRef>
              <c:f>Reddit!$I$4</c:f>
              <c:strCache>
                <c:ptCount val="1"/>
                <c:pt idx="0">
                  <c:v>Node.js</c:v>
                </c:pt>
              </c:strCache>
            </c:strRef>
          </c:tx>
          <c:spPr>
            <a:ln w="31750" cap="rnd">
              <a:solidFill>
                <a:schemeClr val="accent6"/>
              </a:solidFill>
              <a:round/>
            </a:ln>
            <a:effectLst/>
          </c:spPr>
          <c:marker>
            <c:symbol val="none"/>
          </c:marker>
          <c:dLbls>
            <c:delete val="1"/>
          </c:dLbls>
          <c:cat>
            <c:numRef>
              <c:f>Reddit!$A$5:$A$100</c:f>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f>Reddit!$I$5:$I$100</c:f>
              <c:numCache>
                <c:formatCode>General</c:formatCode>
                <c:ptCount val="96"/>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2</c:v>
                </c:pt>
                <c:pt idx="18">
                  <c:v>4</c:v>
                </c:pt>
                <c:pt idx="19">
                  <c:v>1</c:v>
                </c:pt>
                <c:pt idx="20">
                  <c:v>1</c:v>
                </c:pt>
                <c:pt idx="21">
                  <c:v>1</c:v>
                </c:pt>
                <c:pt idx="22">
                  <c:v>#N/A</c:v>
                </c:pt>
                <c:pt idx="23">
                  <c:v>7</c:v>
                </c:pt>
                <c:pt idx="24">
                  <c:v>#N/A</c:v>
                </c:pt>
                <c:pt idx="25">
                  <c:v>2</c:v>
                </c:pt>
                <c:pt idx="26">
                  <c:v>2</c:v>
                </c:pt>
                <c:pt idx="27">
                  <c:v>2</c:v>
                </c:pt>
                <c:pt idx="28">
                  <c:v>3</c:v>
                </c:pt>
                <c:pt idx="29">
                  <c:v>2</c:v>
                </c:pt>
                <c:pt idx="30">
                  <c:v>2</c:v>
                </c:pt>
                <c:pt idx="31">
                  <c:v>1</c:v>
                </c:pt>
                <c:pt idx="32">
                  <c:v>1</c:v>
                </c:pt>
                <c:pt idx="33">
                  <c:v>2</c:v>
                </c:pt>
                <c:pt idx="34">
                  <c:v>#N/A</c:v>
                </c:pt>
                <c:pt idx="35">
                  <c:v>1</c:v>
                </c:pt>
                <c:pt idx="36">
                  <c:v>2</c:v>
                </c:pt>
                <c:pt idx="37">
                  <c:v>3</c:v>
                </c:pt>
                <c:pt idx="38">
                  <c:v>2</c:v>
                </c:pt>
                <c:pt idx="39">
                  <c:v>1</c:v>
                </c:pt>
                <c:pt idx="40">
                  <c:v>2</c:v>
                </c:pt>
                <c:pt idx="41">
                  <c:v>#N/A</c:v>
                </c:pt>
                <c:pt idx="42">
                  <c:v>#N/A</c:v>
                </c:pt>
                <c:pt idx="43">
                  <c:v>#N/A</c:v>
                </c:pt>
                <c:pt idx="44">
                  <c:v>1</c:v>
                </c:pt>
                <c:pt idx="45">
                  <c:v>1</c:v>
                </c:pt>
                <c:pt idx="46">
                  <c:v>1</c:v>
                </c:pt>
                <c:pt idx="47">
                  <c:v>2</c:v>
                </c:pt>
                <c:pt idx="48">
                  <c:v>1</c:v>
                </c:pt>
                <c:pt idx="49">
                  <c:v>#N/A</c:v>
                </c:pt>
                <c:pt idx="50">
                  <c:v>3</c:v>
                </c:pt>
                <c:pt idx="51">
                  <c:v>3</c:v>
                </c:pt>
                <c:pt idx="52">
                  <c:v>4</c:v>
                </c:pt>
                <c:pt idx="53">
                  <c:v>1</c:v>
                </c:pt>
                <c:pt idx="54">
                  <c:v>5</c:v>
                </c:pt>
                <c:pt idx="55">
                  <c:v>5</c:v>
                </c:pt>
                <c:pt idx="56">
                  <c:v>4</c:v>
                </c:pt>
                <c:pt idx="57">
                  <c:v>5</c:v>
                </c:pt>
                <c:pt idx="58">
                  <c:v>5</c:v>
                </c:pt>
                <c:pt idx="59">
                  <c:v>2</c:v>
                </c:pt>
                <c:pt idx="60">
                  <c:v>4</c:v>
                </c:pt>
                <c:pt idx="61">
                  <c:v>1</c:v>
                </c:pt>
                <c:pt idx="62">
                  <c:v>3</c:v>
                </c:pt>
                <c:pt idx="63">
                  <c:v>2</c:v>
                </c:pt>
                <c:pt idx="64">
                  <c:v>#N/A</c:v>
                </c:pt>
                <c:pt idx="65">
                  <c:v>1</c:v>
                </c:pt>
                <c:pt idx="66">
                  <c:v>4</c:v>
                </c:pt>
                <c:pt idx="67">
                  <c:v>2</c:v>
                </c:pt>
                <c:pt idx="68">
                  <c:v>3</c:v>
                </c:pt>
                <c:pt idx="69">
                  <c:v>3</c:v>
                </c:pt>
                <c:pt idx="70">
                  <c:v>3</c:v>
                </c:pt>
                <c:pt idx="71">
                  <c:v>4</c:v>
                </c:pt>
                <c:pt idx="72">
                  <c:v>3</c:v>
                </c:pt>
                <c:pt idx="73">
                  <c:v>#N/A</c:v>
                </c:pt>
                <c:pt idx="74">
                  <c:v>2</c:v>
                </c:pt>
                <c:pt idx="75">
                  <c:v>1</c:v>
                </c:pt>
                <c:pt idx="76">
                  <c:v>1</c:v>
                </c:pt>
                <c:pt idx="77">
                  <c:v>3</c:v>
                </c:pt>
                <c:pt idx="78">
                  <c:v>1</c:v>
                </c:pt>
                <c:pt idx="79">
                  <c:v>3</c:v>
                </c:pt>
                <c:pt idx="80">
                  <c:v>6</c:v>
                </c:pt>
                <c:pt idx="81">
                  <c:v>3</c:v>
                </c:pt>
                <c:pt idx="82">
                  <c:v>6</c:v>
                </c:pt>
                <c:pt idx="83">
                  <c:v>7</c:v>
                </c:pt>
                <c:pt idx="84">
                  <c:v>8</c:v>
                </c:pt>
                <c:pt idx="85">
                  <c:v>9</c:v>
                </c:pt>
                <c:pt idx="86">
                  <c:v>6</c:v>
                </c:pt>
                <c:pt idx="87">
                  <c:v>9</c:v>
                </c:pt>
                <c:pt idx="88">
                  <c:v>8</c:v>
                </c:pt>
                <c:pt idx="89">
                  <c:v>4</c:v>
                </c:pt>
                <c:pt idx="90">
                  <c:v>2</c:v>
                </c:pt>
                <c:pt idx="91">
                  <c:v>3</c:v>
                </c:pt>
                <c:pt idx="92">
                  <c:v>7</c:v>
                </c:pt>
                <c:pt idx="93">
                  <c:v>4</c:v>
                </c:pt>
                <c:pt idx="94">
                  <c:v>4</c:v>
                </c:pt>
                <c:pt idx="95">
                  <c:v>3</c:v>
                </c:pt>
              </c:numCache>
            </c:numRef>
          </c:val>
          <c:smooth val="0"/>
          <c:extLst>
            <c:ext xmlns:c16="http://schemas.microsoft.com/office/drawing/2014/chart" uri="{C3380CC4-5D6E-409C-BE32-E72D297353CC}">
              <c16:uniqueId val="{00000001-BE90-47D3-A964-F74424A2056F}"/>
            </c:ext>
          </c:extLst>
        </c:ser>
        <c:ser>
          <c:idx val="1"/>
          <c:order val="8"/>
          <c:tx>
            <c:strRef>
              <c:f>Reddit!$B$4</c:f>
              <c:strCache>
                <c:ptCount val="1"/>
                <c:pt idx="0">
                  <c:v>.NET</c:v>
                </c:pt>
              </c:strCache>
            </c:strRef>
          </c:tx>
          <c:spPr>
            <a:ln w="66675" cap="rnd">
              <a:solidFill>
                <a:srgbClr val="7030A0"/>
              </a:solidFill>
              <a:round/>
            </a:ln>
            <a:effectLst/>
          </c:spPr>
          <c:marker>
            <c:symbol val="none"/>
          </c:marker>
          <c:dLbls>
            <c:delete val="1"/>
          </c:dLbls>
          <c:cat>
            <c:numRef>
              <c:f>Reddit!$A$5:$A$100</c:f>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f>Reddit!$B$5:$B$100</c:f>
              <c:numCache>
                <c:formatCode>General</c:formatCode>
                <c:ptCount val="96"/>
                <c:pt idx="0">
                  <c:v>#N/A</c:v>
                </c:pt>
                <c:pt idx="1">
                  <c:v>#N/A</c:v>
                </c:pt>
                <c:pt idx="2">
                  <c:v>#N/A</c:v>
                </c:pt>
                <c:pt idx="3">
                  <c:v>2</c:v>
                </c:pt>
                <c:pt idx="4">
                  <c:v>7</c:v>
                </c:pt>
                <c:pt idx="5">
                  <c:v>1</c:v>
                </c:pt>
                <c:pt idx="6">
                  <c:v>3</c:v>
                </c:pt>
                <c:pt idx="7">
                  <c:v>#N/A</c:v>
                </c:pt>
                <c:pt idx="8">
                  <c:v>3</c:v>
                </c:pt>
                <c:pt idx="9">
                  <c:v>2</c:v>
                </c:pt>
                <c:pt idx="10">
                  <c:v>1</c:v>
                </c:pt>
                <c:pt idx="11">
                  <c:v>1</c:v>
                </c:pt>
                <c:pt idx="12">
                  <c:v>#N/A</c:v>
                </c:pt>
                <c:pt idx="13">
                  <c:v>1</c:v>
                </c:pt>
                <c:pt idx="14">
                  <c:v>2</c:v>
                </c:pt>
                <c:pt idx="15">
                  <c:v>#N/A</c:v>
                </c:pt>
                <c:pt idx="16">
                  <c:v>#N/A</c:v>
                </c:pt>
                <c:pt idx="17">
                  <c:v>1</c:v>
                </c:pt>
                <c:pt idx="18">
                  <c:v>8</c:v>
                </c:pt>
                <c:pt idx="19">
                  <c:v>9</c:v>
                </c:pt>
                <c:pt idx="20">
                  <c:v>8</c:v>
                </c:pt>
                <c:pt idx="21">
                  <c:v>1</c:v>
                </c:pt>
                <c:pt idx="22">
                  <c:v>14</c:v>
                </c:pt>
                <c:pt idx="23">
                  <c:v>2</c:v>
                </c:pt>
                <c:pt idx="24">
                  <c:v>#N/A</c:v>
                </c:pt>
                <c:pt idx="25">
                  <c:v>2</c:v>
                </c:pt>
                <c:pt idx="26">
                  <c:v>2</c:v>
                </c:pt>
                <c:pt idx="27">
                  <c:v>2</c:v>
                </c:pt>
                <c:pt idx="28">
                  <c:v>4</c:v>
                </c:pt>
                <c:pt idx="29">
                  <c:v>4</c:v>
                </c:pt>
                <c:pt idx="30">
                  <c:v>6</c:v>
                </c:pt>
                <c:pt idx="31">
                  <c:v>2</c:v>
                </c:pt>
                <c:pt idx="32">
                  <c:v>#N/A</c:v>
                </c:pt>
                <c:pt idx="33">
                  <c:v>2</c:v>
                </c:pt>
                <c:pt idx="34">
                  <c:v>2</c:v>
                </c:pt>
                <c:pt idx="35">
                  <c:v>#N/A</c:v>
                </c:pt>
                <c:pt idx="36">
                  <c:v>7</c:v>
                </c:pt>
                <c:pt idx="37">
                  <c:v>6</c:v>
                </c:pt>
                <c:pt idx="38">
                  <c:v>3</c:v>
                </c:pt>
                <c:pt idx="39">
                  <c:v>1</c:v>
                </c:pt>
                <c:pt idx="40">
                  <c:v>1</c:v>
                </c:pt>
                <c:pt idx="41">
                  <c:v>1</c:v>
                </c:pt>
                <c:pt idx="42">
                  <c:v>2</c:v>
                </c:pt>
                <c:pt idx="43">
                  <c:v>5</c:v>
                </c:pt>
                <c:pt idx="44">
                  <c:v>4</c:v>
                </c:pt>
                <c:pt idx="45">
                  <c:v>2</c:v>
                </c:pt>
                <c:pt idx="46">
                  <c:v>8</c:v>
                </c:pt>
                <c:pt idx="47">
                  <c:v>9</c:v>
                </c:pt>
                <c:pt idx="48">
                  <c:v>2</c:v>
                </c:pt>
                <c:pt idx="49">
                  <c:v>1</c:v>
                </c:pt>
                <c:pt idx="50">
                  <c:v>2</c:v>
                </c:pt>
                <c:pt idx="51">
                  <c:v>9</c:v>
                </c:pt>
                <c:pt idx="52">
                  <c:v>4</c:v>
                </c:pt>
                <c:pt idx="53">
                  <c:v>15</c:v>
                </c:pt>
                <c:pt idx="54">
                  <c:v>11</c:v>
                </c:pt>
                <c:pt idx="55">
                  <c:v>4</c:v>
                </c:pt>
                <c:pt idx="56">
                  <c:v>16</c:v>
                </c:pt>
                <c:pt idx="57">
                  <c:v>7</c:v>
                </c:pt>
                <c:pt idx="58">
                  <c:v>12</c:v>
                </c:pt>
                <c:pt idx="59">
                  <c:v>15</c:v>
                </c:pt>
                <c:pt idx="60">
                  <c:v>7</c:v>
                </c:pt>
                <c:pt idx="61">
                  <c:v>2</c:v>
                </c:pt>
                <c:pt idx="62">
                  <c:v>1</c:v>
                </c:pt>
                <c:pt idx="63">
                  <c:v>9</c:v>
                </c:pt>
                <c:pt idx="64">
                  <c:v>12</c:v>
                </c:pt>
                <c:pt idx="65">
                  <c:v>8</c:v>
                </c:pt>
                <c:pt idx="66">
                  <c:v>16</c:v>
                </c:pt>
                <c:pt idx="67">
                  <c:v>23</c:v>
                </c:pt>
                <c:pt idx="68">
                  <c:v>5</c:v>
                </c:pt>
                <c:pt idx="69">
                  <c:v>3</c:v>
                </c:pt>
                <c:pt idx="70">
                  <c:v>8</c:v>
                </c:pt>
                <c:pt idx="71">
                  <c:v>10</c:v>
                </c:pt>
                <c:pt idx="72">
                  <c:v>5</c:v>
                </c:pt>
                <c:pt idx="73">
                  <c:v>11</c:v>
                </c:pt>
                <c:pt idx="74">
                  <c:v>8</c:v>
                </c:pt>
                <c:pt idx="75">
                  <c:v>7</c:v>
                </c:pt>
                <c:pt idx="76">
                  <c:v>4</c:v>
                </c:pt>
                <c:pt idx="77">
                  <c:v>6</c:v>
                </c:pt>
                <c:pt idx="78">
                  <c:v>26</c:v>
                </c:pt>
                <c:pt idx="79">
                  <c:v>20</c:v>
                </c:pt>
                <c:pt idx="80">
                  <c:v>15</c:v>
                </c:pt>
                <c:pt idx="81">
                  <c:v>7</c:v>
                </c:pt>
                <c:pt idx="82">
                  <c:v>21</c:v>
                </c:pt>
                <c:pt idx="83">
                  <c:v>20</c:v>
                </c:pt>
                <c:pt idx="84">
                  <c:v>21</c:v>
                </c:pt>
                <c:pt idx="85">
                  <c:v>21</c:v>
                </c:pt>
                <c:pt idx="86">
                  <c:v>23</c:v>
                </c:pt>
                <c:pt idx="87">
                  <c:v>25</c:v>
                </c:pt>
                <c:pt idx="88">
                  <c:v>36</c:v>
                </c:pt>
                <c:pt idx="89">
                  <c:v>23</c:v>
                </c:pt>
                <c:pt idx="90">
                  <c:v>30</c:v>
                </c:pt>
                <c:pt idx="91">
                  <c:v>23</c:v>
                </c:pt>
                <c:pt idx="92">
                  <c:v>35</c:v>
                </c:pt>
                <c:pt idx="93">
                  <c:v>31</c:v>
                </c:pt>
                <c:pt idx="94">
                  <c:v>37</c:v>
                </c:pt>
                <c:pt idx="95">
                  <c:v>11</c:v>
                </c:pt>
              </c:numCache>
            </c:numRef>
          </c:val>
          <c:smooth val="1"/>
          <c:extLst xmlns:c15="http://schemas.microsoft.com/office/drawing/2012/chart">
            <c:ext xmlns:c16="http://schemas.microsoft.com/office/drawing/2014/chart" uri="{C3380CC4-5D6E-409C-BE32-E72D297353CC}">
              <c16:uniqueId val="{00000002-BE90-47D3-A964-F74424A2056F}"/>
            </c:ext>
          </c:extLst>
        </c:ser>
        <c:dLbls>
          <c:dLblPos val="ctr"/>
          <c:showLegendKey val="0"/>
          <c:showVal val="1"/>
          <c:showCatName val="0"/>
          <c:showSerName val="0"/>
          <c:showPercent val="0"/>
          <c:showBubbleSize val="0"/>
        </c:dLbls>
        <c:smooth val="0"/>
        <c:axId val="-715075488"/>
        <c:axId val="-715074128"/>
        <c:extLst>
          <c:ext xmlns:c15="http://schemas.microsoft.com/office/drawing/2012/chart" uri="{02D57815-91ED-43cb-92C2-25804820EDAC}">
            <c15:filteredLineSeries>
              <c15:ser>
                <c:idx val="2"/>
                <c:order val="0"/>
                <c:tx>
                  <c:strRef>
                    <c:extLst>
                      <c:ext uri="{02D57815-91ED-43cb-92C2-25804820EDAC}">
                        <c15:formulaRef>
                          <c15:sqref>Reddit!$C$4</c15:sqref>
                        </c15:formulaRef>
                      </c:ext>
                    </c:extLst>
                    <c:strCache>
                      <c:ptCount val="1"/>
                      <c:pt idx="0">
                        <c:v>Typescript</c:v>
                      </c:pt>
                    </c:strCache>
                  </c:strRef>
                </c:tx>
                <c:spPr>
                  <a:ln w="31750"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numRef>
                    <c:extLst>
                      <c:ex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c:ext uri="{02D57815-91ED-43cb-92C2-25804820EDAC}">
                        <c15:formulaRef>
                          <c15:sqref>Reddit!$C$5:$C$100</c15:sqref>
                        </c15:formulaRef>
                      </c:ext>
                    </c:extLst>
                    <c:numCache>
                      <c:formatCode>General</c:formatCode>
                      <c:ptCount val="96"/>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3</c:v>
                      </c:pt>
                      <c:pt idx="46">
                        <c:v>#N/A</c:v>
                      </c:pt>
                      <c:pt idx="47">
                        <c:v>#N/A</c:v>
                      </c:pt>
                      <c:pt idx="48">
                        <c:v>#N/A</c:v>
                      </c:pt>
                      <c:pt idx="49">
                        <c:v>#N/A</c:v>
                      </c:pt>
                      <c:pt idx="50">
                        <c:v>#N/A</c:v>
                      </c:pt>
                      <c:pt idx="51">
                        <c:v>1</c:v>
                      </c:pt>
                      <c:pt idx="52">
                        <c:v>#N/A</c:v>
                      </c:pt>
                      <c:pt idx="53">
                        <c:v>4</c:v>
                      </c:pt>
                      <c:pt idx="54">
                        <c:v>2</c:v>
                      </c:pt>
                      <c:pt idx="55">
                        <c:v>1</c:v>
                      </c:pt>
                      <c:pt idx="56">
                        <c:v>#N/A</c:v>
                      </c:pt>
                      <c:pt idx="57">
                        <c:v>1</c:v>
                      </c:pt>
                      <c:pt idx="58">
                        <c:v>#N/A</c:v>
                      </c:pt>
                      <c:pt idx="59">
                        <c:v>1</c:v>
                      </c:pt>
                      <c:pt idx="60">
                        <c:v>#N/A</c:v>
                      </c:pt>
                      <c:pt idx="61">
                        <c:v>1</c:v>
                      </c:pt>
                      <c:pt idx="62">
                        <c:v>#N/A</c:v>
                      </c:pt>
                      <c:pt idx="63">
                        <c:v>3</c:v>
                      </c:pt>
                      <c:pt idx="64">
                        <c:v>#N/A</c:v>
                      </c:pt>
                      <c:pt idx="65">
                        <c:v>#N/A</c:v>
                      </c:pt>
                      <c:pt idx="66">
                        <c:v>#N/A</c:v>
                      </c:pt>
                      <c:pt idx="67">
                        <c:v>1</c:v>
                      </c:pt>
                      <c:pt idx="68">
                        <c:v>#N/A</c:v>
                      </c:pt>
                      <c:pt idx="69">
                        <c:v>2</c:v>
                      </c:pt>
                      <c:pt idx="70">
                        <c:v>1</c:v>
                      </c:pt>
                      <c:pt idx="71">
                        <c:v>1</c:v>
                      </c:pt>
                      <c:pt idx="72">
                        <c:v>#N/A</c:v>
                      </c:pt>
                      <c:pt idx="73">
                        <c:v>#N/A</c:v>
                      </c:pt>
                      <c:pt idx="74">
                        <c:v>#N/A</c:v>
                      </c:pt>
                      <c:pt idx="75">
                        <c:v>#N/A</c:v>
                      </c:pt>
                      <c:pt idx="76">
                        <c:v>#N/A</c:v>
                      </c:pt>
                      <c:pt idx="77">
                        <c:v>#N/A</c:v>
                      </c:pt>
                      <c:pt idx="78">
                        <c:v>4</c:v>
                      </c:pt>
                      <c:pt idx="79">
                        <c:v>3</c:v>
                      </c:pt>
                      <c:pt idx="80">
                        <c:v>3</c:v>
                      </c:pt>
                      <c:pt idx="81">
                        <c:v>3</c:v>
                      </c:pt>
                      <c:pt idx="82">
                        <c:v>2</c:v>
                      </c:pt>
                      <c:pt idx="83">
                        <c:v>3</c:v>
                      </c:pt>
                      <c:pt idx="84">
                        <c:v>3</c:v>
                      </c:pt>
                      <c:pt idx="85">
                        <c:v>4</c:v>
                      </c:pt>
                      <c:pt idx="86">
                        <c:v>2</c:v>
                      </c:pt>
                      <c:pt idx="87">
                        <c:v>1</c:v>
                      </c:pt>
                      <c:pt idx="88">
                        <c:v>2</c:v>
                      </c:pt>
                      <c:pt idx="89">
                        <c:v>10</c:v>
                      </c:pt>
                      <c:pt idx="90">
                        <c:v>7</c:v>
                      </c:pt>
                      <c:pt idx="91">
                        <c:v>2</c:v>
                      </c:pt>
                      <c:pt idx="92">
                        <c:v>3</c:v>
                      </c:pt>
                      <c:pt idx="93">
                        <c:v>4</c:v>
                      </c:pt>
                      <c:pt idx="94">
                        <c:v>9</c:v>
                      </c:pt>
                      <c:pt idx="95">
                        <c:v>5</c:v>
                      </c:pt>
                    </c:numCache>
                  </c:numRef>
                </c:val>
                <c:smooth val="0"/>
                <c:extLst>
                  <c:ext xmlns:c16="http://schemas.microsoft.com/office/drawing/2014/chart" uri="{C3380CC4-5D6E-409C-BE32-E72D297353CC}">
                    <c16:uniqueId val="{00000003-BE90-47D3-A964-F74424A2056F}"/>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Reddit!$D$4</c15:sqref>
                        </c15:formulaRef>
                      </c:ext>
                    </c:extLst>
                    <c:strCache>
                      <c:ptCount val="1"/>
                      <c:pt idx="0">
                        <c:v>Visual Studio Code</c:v>
                      </c:pt>
                    </c:strCache>
                  </c:strRef>
                </c:tx>
                <c:spPr>
                  <a:ln w="31750"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Reddit!$D$5:$D$100</c15:sqref>
                        </c15:formulaRef>
                      </c:ext>
                    </c:extLst>
                    <c:numCache>
                      <c:formatCode>General</c:formatCode>
                      <c:ptCount val="96"/>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3</c:v>
                      </c:pt>
                      <c:pt idx="76">
                        <c:v>#N/A</c:v>
                      </c:pt>
                      <c:pt idx="77">
                        <c:v>2</c:v>
                      </c:pt>
                      <c:pt idx="78">
                        <c:v>#N/A</c:v>
                      </c:pt>
                      <c:pt idx="79">
                        <c:v>2</c:v>
                      </c:pt>
                      <c:pt idx="80">
                        <c:v>1</c:v>
                      </c:pt>
                      <c:pt idx="81">
                        <c:v>2</c:v>
                      </c:pt>
                      <c:pt idx="82">
                        <c:v>3</c:v>
                      </c:pt>
                      <c:pt idx="83">
                        <c:v>1</c:v>
                      </c:pt>
                      <c:pt idx="84">
                        <c:v>#N/A</c:v>
                      </c:pt>
                      <c:pt idx="85">
                        <c:v>1</c:v>
                      </c:pt>
                      <c:pt idx="86">
                        <c:v>3</c:v>
                      </c:pt>
                      <c:pt idx="87">
                        <c:v>2</c:v>
                      </c:pt>
                      <c:pt idx="88">
                        <c:v>1</c:v>
                      </c:pt>
                      <c:pt idx="89">
                        <c:v>7</c:v>
                      </c:pt>
                      <c:pt idx="90">
                        <c:v>2</c:v>
                      </c:pt>
                      <c:pt idx="91">
                        <c:v>3</c:v>
                      </c:pt>
                      <c:pt idx="92">
                        <c:v>1</c:v>
                      </c:pt>
                      <c:pt idx="93">
                        <c:v>1</c:v>
                      </c:pt>
                      <c:pt idx="94">
                        <c:v>4</c:v>
                      </c:pt>
                      <c:pt idx="95">
                        <c:v>1</c:v>
                      </c:pt>
                    </c:numCache>
                  </c:numRef>
                </c:val>
                <c:smooth val="0"/>
                <c:extLst xmlns:c15="http://schemas.microsoft.com/office/drawing/2012/chart">
                  <c:ext xmlns:c16="http://schemas.microsoft.com/office/drawing/2014/chart" uri="{C3380CC4-5D6E-409C-BE32-E72D297353CC}">
                    <c16:uniqueId val="{00000004-BE90-47D3-A964-F74424A2056F}"/>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Reddit!$E$4</c15:sqref>
                        </c15:formulaRef>
                      </c:ext>
                    </c:extLst>
                    <c:strCache>
                      <c:ptCount val="1"/>
                      <c:pt idx="0">
                        <c:v>Visual Studio</c:v>
                      </c:pt>
                    </c:strCache>
                  </c:strRef>
                </c:tx>
                <c:spPr>
                  <a:ln w="63500" cap="rnd">
                    <a:solidFill>
                      <a:srgbClr val="7030A0"/>
                    </a:solidFill>
                    <a:round/>
                  </a:ln>
                  <a:effectLst/>
                </c:spPr>
                <c:marker>
                  <c:symbol val="none"/>
                </c:marker>
                <c:dLbls>
                  <c:delete val="1"/>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Reddit!$E$5:$E$100</c15:sqref>
                        </c15:formulaRef>
                      </c:ext>
                    </c:extLst>
                    <c:numCache>
                      <c:formatCode>General</c:formatCode>
                      <c:ptCount val="96"/>
                      <c:pt idx="0">
                        <c:v>#N/A</c:v>
                      </c:pt>
                      <c:pt idx="1">
                        <c:v>#N/A</c:v>
                      </c:pt>
                      <c:pt idx="2">
                        <c:v>#N/A</c:v>
                      </c:pt>
                      <c:pt idx="3">
                        <c:v>1</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2</c:v>
                      </c:pt>
                      <c:pt idx="18">
                        <c:v>2</c:v>
                      </c:pt>
                      <c:pt idx="19">
                        <c:v>#N/A</c:v>
                      </c:pt>
                      <c:pt idx="20">
                        <c:v>1</c:v>
                      </c:pt>
                      <c:pt idx="21">
                        <c:v>#N/A</c:v>
                      </c:pt>
                      <c:pt idx="22">
                        <c:v>#N/A</c:v>
                      </c:pt>
                      <c:pt idx="23">
                        <c:v>1</c:v>
                      </c:pt>
                      <c:pt idx="24">
                        <c:v>1</c:v>
                      </c:pt>
                      <c:pt idx="25">
                        <c:v>1</c:v>
                      </c:pt>
                      <c:pt idx="26">
                        <c:v>1</c:v>
                      </c:pt>
                      <c:pt idx="27">
                        <c:v>1</c:v>
                      </c:pt>
                      <c:pt idx="28">
                        <c:v>#N/A</c:v>
                      </c:pt>
                      <c:pt idx="29">
                        <c:v>#N/A</c:v>
                      </c:pt>
                      <c:pt idx="30">
                        <c:v>1</c:v>
                      </c:pt>
                      <c:pt idx="31">
                        <c:v>1</c:v>
                      </c:pt>
                      <c:pt idx="32">
                        <c:v>1</c:v>
                      </c:pt>
                      <c:pt idx="33">
                        <c:v>#N/A</c:v>
                      </c:pt>
                      <c:pt idx="34">
                        <c:v>#N/A</c:v>
                      </c:pt>
                      <c:pt idx="35">
                        <c:v>#N/A</c:v>
                      </c:pt>
                      <c:pt idx="36">
                        <c:v>2</c:v>
                      </c:pt>
                      <c:pt idx="37">
                        <c:v>2</c:v>
                      </c:pt>
                      <c:pt idx="38">
                        <c:v>2</c:v>
                      </c:pt>
                      <c:pt idx="39">
                        <c:v>#N/A</c:v>
                      </c:pt>
                      <c:pt idx="40">
                        <c:v>3</c:v>
                      </c:pt>
                      <c:pt idx="41">
                        <c:v>1</c:v>
                      </c:pt>
                      <c:pt idx="42">
                        <c:v>#N/A</c:v>
                      </c:pt>
                      <c:pt idx="43">
                        <c:v>1</c:v>
                      </c:pt>
                      <c:pt idx="44">
                        <c:v>#N/A</c:v>
                      </c:pt>
                      <c:pt idx="45">
                        <c:v>1</c:v>
                      </c:pt>
                      <c:pt idx="46">
                        <c:v>#N/A</c:v>
                      </c:pt>
                      <c:pt idx="47">
                        <c:v>#N/A</c:v>
                      </c:pt>
                      <c:pt idx="48">
                        <c:v>2</c:v>
                      </c:pt>
                      <c:pt idx="49">
                        <c:v>#N/A</c:v>
                      </c:pt>
                      <c:pt idx="50">
                        <c:v>1</c:v>
                      </c:pt>
                      <c:pt idx="51">
                        <c:v>2</c:v>
                      </c:pt>
                      <c:pt idx="52">
                        <c:v>2</c:v>
                      </c:pt>
                      <c:pt idx="53">
                        <c:v>6</c:v>
                      </c:pt>
                      <c:pt idx="54">
                        <c:v>6</c:v>
                      </c:pt>
                      <c:pt idx="55">
                        <c:v>3</c:v>
                      </c:pt>
                      <c:pt idx="56">
                        <c:v>4</c:v>
                      </c:pt>
                      <c:pt idx="57">
                        <c:v>4</c:v>
                      </c:pt>
                      <c:pt idx="58">
                        <c:v>5</c:v>
                      </c:pt>
                      <c:pt idx="59">
                        <c:v>#N/A</c:v>
                      </c:pt>
                      <c:pt idx="60">
                        <c:v>2</c:v>
                      </c:pt>
                      <c:pt idx="61">
                        <c:v>3</c:v>
                      </c:pt>
                      <c:pt idx="62">
                        <c:v>#N/A</c:v>
                      </c:pt>
                      <c:pt idx="63">
                        <c:v>#N/A</c:v>
                      </c:pt>
                      <c:pt idx="64">
                        <c:v>1</c:v>
                      </c:pt>
                      <c:pt idx="65">
                        <c:v>1</c:v>
                      </c:pt>
                      <c:pt idx="66">
                        <c:v>3</c:v>
                      </c:pt>
                      <c:pt idx="67">
                        <c:v>6</c:v>
                      </c:pt>
                      <c:pt idx="68">
                        <c:v>2</c:v>
                      </c:pt>
                      <c:pt idx="69">
                        <c:v>3</c:v>
                      </c:pt>
                      <c:pt idx="70">
                        <c:v>1</c:v>
                      </c:pt>
                      <c:pt idx="71">
                        <c:v>1</c:v>
                      </c:pt>
                      <c:pt idx="72">
                        <c:v>1</c:v>
                      </c:pt>
                      <c:pt idx="73">
                        <c:v>#N/A</c:v>
                      </c:pt>
                      <c:pt idx="74">
                        <c:v>#N/A</c:v>
                      </c:pt>
                      <c:pt idx="75">
                        <c:v>3</c:v>
                      </c:pt>
                      <c:pt idx="76">
                        <c:v>1</c:v>
                      </c:pt>
                      <c:pt idx="77">
                        <c:v>3</c:v>
                      </c:pt>
                      <c:pt idx="78">
                        <c:v>6</c:v>
                      </c:pt>
                      <c:pt idx="79">
                        <c:v>2</c:v>
                      </c:pt>
                      <c:pt idx="80">
                        <c:v>1</c:v>
                      </c:pt>
                      <c:pt idx="81">
                        <c:v>3</c:v>
                      </c:pt>
                      <c:pt idx="82">
                        <c:v>4</c:v>
                      </c:pt>
                      <c:pt idx="83">
                        <c:v>4</c:v>
                      </c:pt>
                      <c:pt idx="84">
                        <c:v>5</c:v>
                      </c:pt>
                      <c:pt idx="85">
                        <c:v>4</c:v>
                      </c:pt>
                      <c:pt idx="86">
                        <c:v>5</c:v>
                      </c:pt>
                      <c:pt idx="87">
                        <c:v>4</c:v>
                      </c:pt>
                      <c:pt idx="88">
                        <c:v>4</c:v>
                      </c:pt>
                      <c:pt idx="89">
                        <c:v>2</c:v>
                      </c:pt>
                      <c:pt idx="90">
                        <c:v>6</c:v>
                      </c:pt>
                      <c:pt idx="91">
                        <c:v>#N/A</c:v>
                      </c:pt>
                      <c:pt idx="92">
                        <c:v>3</c:v>
                      </c:pt>
                      <c:pt idx="93">
                        <c:v>4</c:v>
                      </c:pt>
                      <c:pt idx="94">
                        <c:v>9</c:v>
                      </c:pt>
                      <c:pt idx="95">
                        <c:v>1</c:v>
                      </c:pt>
                    </c:numCache>
                  </c:numRef>
                </c:val>
                <c:smooth val="1"/>
                <c:extLst xmlns:c15="http://schemas.microsoft.com/office/drawing/2012/chart">
                  <c:ext xmlns:c16="http://schemas.microsoft.com/office/drawing/2014/chart" uri="{C3380CC4-5D6E-409C-BE32-E72D297353CC}">
                    <c16:uniqueId val="{00000005-BE90-47D3-A964-F74424A2056F}"/>
                  </c:ext>
                </c:extLst>
              </c15:ser>
            </c15:filteredLineSeries>
            <c15:filteredLineSeries>
              <c15:ser>
                <c:idx val="6"/>
                <c:order val="3"/>
                <c:tx>
                  <c:strRef>
                    <c:extLst xmlns:c15="http://schemas.microsoft.com/office/drawing/2012/chart">
                      <c:ext xmlns:c15="http://schemas.microsoft.com/office/drawing/2012/chart" uri="{02D57815-91ED-43cb-92C2-25804820EDAC}">
                        <c15:formulaRef>
                          <c15:sqref>Reddit!$F$4</c15:sqref>
                        </c15:formulaRef>
                      </c:ext>
                    </c:extLst>
                    <c:strCache>
                      <c:ptCount val="1"/>
                      <c:pt idx="0">
                        <c:v>Azure</c:v>
                      </c:pt>
                    </c:strCache>
                  </c:strRef>
                </c:tx>
                <c:spPr>
                  <a:ln w="31750" cap="rnd">
                    <a:solidFill>
                      <a:schemeClr val="accent1">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Reddit!$F$5:$F$100</c15:sqref>
                        </c15:formulaRef>
                      </c:ext>
                    </c:extLst>
                    <c:numCache>
                      <c:formatCode>General</c:formatCode>
                      <c:ptCount val="96"/>
                      <c:pt idx="0">
                        <c:v>#N/A</c:v>
                      </c:pt>
                      <c:pt idx="1">
                        <c:v>#N/A</c:v>
                      </c:pt>
                      <c:pt idx="2">
                        <c:v>#N/A</c:v>
                      </c:pt>
                      <c:pt idx="3">
                        <c:v>#N/A</c:v>
                      </c:pt>
                      <c:pt idx="4">
                        <c:v>1</c:v>
                      </c:pt>
                      <c:pt idx="5">
                        <c:v>1</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1</c:v>
                      </c:pt>
                      <c:pt idx="24">
                        <c:v>#N/A</c:v>
                      </c:pt>
                      <c:pt idx="25">
                        <c:v>#N/A</c:v>
                      </c:pt>
                      <c:pt idx="26">
                        <c:v>1</c:v>
                      </c:pt>
                      <c:pt idx="27">
                        <c:v>1</c:v>
                      </c:pt>
                      <c:pt idx="28">
                        <c:v>#N/A</c:v>
                      </c:pt>
                      <c:pt idx="29">
                        <c:v>1</c:v>
                      </c:pt>
                      <c:pt idx="30">
                        <c:v>#N/A</c:v>
                      </c:pt>
                      <c:pt idx="31">
                        <c:v>#N/A</c:v>
                      </c:pt>
                      <c:pt idx="32">
                        <c:v>#N/A</c:v>
                      </c:pt>
                      <c:pt idx="33">
                        <c:v>#N/A</c:v>
                      </c:pt>
                      <c:pt idx="34">
                        <c:v>#N/A</c:v>
                      </c:pt>
                      <c:pt idx="35">
                        <c:v>#N/A</c:v>
                      </c:pt>
                      <c:pt idx="36">
                        <c:v>#N/A</c:v>
                      </c:pt>
                      <c:pt idx="37">
                        <c:v>#N/A</c:v>
                      </c:pt>
                      <c:pt idx="38">
                        <c:v>1</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2</c:v>
                      </c:pt>
                      <c:pt idx="53">
                        <c:v>1</c:v>
                      </c:pt>
                      <c:pt idx="54">
                        <c:v>#N/A</c:v>
                      </c:pt>
                      <c:pt idx="55">
                        <c:v>1</c:v>
                      </c:pt>
                      <c:pt idx="56">
                        <c:v>#N/A</c:v>
                      </c:pt>
                      <c:pt idx="57">
                        <c:v>#N/A</c:v>
                      </c:pt>
                      <c:pt idx="58">
                        <c:v>1</c:v>
                      </c:pt>
                      <c:pt idx="59">
                        <c:v>#N/A</c:v>
                      </c:pt>
                      <c:pt idx="60">
                        <c:v>1</c:v>
                      </c:pt>
                      <c:pt idx="61">
                        <c:v>#N/A</c:v>
                      </c:pt>
                      <c:pt idx="62">
                        <c:v>1</c:v>
                      </c:pt>
                      <c:pt idx="63">
                        <c:v>1</c:v>
                      </c:pt>
                      <c:pt idx="64">
                        <c:v>#N/A</c:v>
                      </c:pt>
                      <c:pt idx="65">
                        <c:v>#N/A</c:v>
                      </c:pt>
                      <c:pt idx="66">
                        <c:v>2</c:v>
                      </c:pt>
                      <c:pt idx="67">
                        <c:v>1</c:v>
                      </c:pt>
                      <c:pt idx="68">
                        <c:v>#N/A</c:v>
                      </c:pt>
                      <c:pt idx="69">
                        <c:v>2</c:v>
                      </c:pt>
                      <c:pt idx="70">
                        <c:v>#N/A</c:v>
                      </c:pt>
                      <c:pt idx="71">
                        <c:v>#N/A</c:v>
                      </c:pt>
                      <c:pt idx="72">
                        <c:v>1</c:v>
                      </c:pt>
                      <c:pt idx="73">
                        <c:v>#N/A</c:v>
                      </c:pt>
                      <c:pt idx="74">
                        <c:v>#N/A</c:v>
                      </c:pt>
                      <c:pt idx="75">
                        <c:v>#N/A</c:v>
                      </c:pt>
                      <c:pt idx="76">
                        <c:v>#N/A</c:v>
                      </c:pt>
                      <c:pt idx="77">
                        <c:v>#N/A</c:v>
                      </c:pt>
                      <c:pt idx="78">
                        <c:v>#N/A</c:v>
                      </c:pt>
                      <c:pt idx="79">
                        <c:v>3</c:v>
                      </c:pt>
                      <c:pt idx="80">
                        <c:v>1</c:v>
                      </c:pt>
                      <c:pt idx="81">
                        <c:v>#N/A</c:v>
                      </c:pt>
                      <c:pt idx="82">
                        <c:v>#N/A</c:v>
                      </c:pt>
                      <c:pt idx="83">
                        <c:v>3</c:v>
                      </c:pt>
                      <c:pt idx="84">
                        <c:v>9</c:v>
                      </c:pt>
                      <c:pt idx="85">
                        <c:v>2</c:v>
                      </c:pt>
                      <c:pt idx="86">
                        <c:v>1</c:v>
                      </c:pt>
                      <c:pt idx="87">
                        <c:v>#N/A</c:v>
                      </c:pt>
                      <c:pt idx="88">
                        <c:v>1</c:v>
                      </c:pt>
                      <c:pt idx="89">
                        <c:v>3</c:v>
                      </c:pt>
                      <c:pt idx="90">
                        <c:v>1</c:v>
                      </c:pt>
                      <c:pt idx="91">
                        <c:v>#N/A</c:v>
                      </c:pt>
                      <c:pt idx="92">
                        <c:v>2</c:v>
                      </c:pt>
                      <c:pt idx="93">
                        <c:v>#N/A</c:v>
                      </c:pt>
                      <c:pt idx="94">
                        <c:v>2</c:v>
                      </c:pt>
                      <c:pt idx="95">
                        <c:v>1</c:v>
                      </c:pt>
                    </c:numCache>
                  </c:numRef>
                </c:val>
                <c:smooth val="1"/>
                <c:extLst xmlns:c15="http://schemas.microsoft.com/office/drawing/2012/chart">
                  <c:ext xmlns:c16="http://schemas.microsoft.com/office/drawing/2014/chart" uri="{C3380CC4-5D6E-409C-BE32-E72D297353CC}">
                    <c16:uniqueId val="{00000006-BE90-47D3-A964-F74424A2056F}"/>
                  </c:ext>
                </c:extLst>
              </c15:ser>
            </c15:filteredLineSeries>
            <c15:filteredLineSeries>
              <c15:ser>
                <c:idx val="0"/>
                <c:order val="5"/>
                <c:tx>
                  <c:strRef>
                    <c:extLst xmlns:c15="http://schemas.microsoft.com/office/drawing/2012/chart">
                      <c:ext xmlns:c15="http://schemas.microsoft.com/office/drawing/2012/chart" uri="{02D57815-91ED-43cb-92C2-25804820EDAC}">
                        <c15:formulaRef>
                          <c15:sqref>Reddit!$H$4</c15:sqref>
                        </c15:formulaRef>
                      </c:ext>
                    </c:extLst>
                    <c:strCache>
                      <c:ptCount val="1"/>
                      <c:pt idx="0">
                        <c:v>Javascript</c:v>
                      </c:pt>
                    </c:strCache>
                  </c:strRef>
                </c:tx>
                <c:spPr>
                  <a:ln w="31750" cap="rnd">
                    <a:solidFill>
                      <a:schemeClr val="accent1"/>
                    </a:solidFill>
                    <a:round/>
                  </a:ln>
                  <a:effectLst/>
                </c:spPr>
                <c:marker>
                  <c:symbol val="none"/>
                </c:marker>
                <c:dLbls>
                  <c:delete val="1"/>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Reddit!$H$5:$H$100</c15:sqref>
                        </c15:formulaRef>
                      </c:ext>
                    </c:extLst>
                    <c:numCache>
                      <c:formatCode>General</c:formatCode>
                      <c:ptCount val="96"/>
                      <c:pt idx="0">
                        <c:v>1</c:v>
                      </c:pt>
                      <c:pt idx="1">
                        <c:v>5</c:v>
                      </c:pt>
                      <c:pt idx="2">
                        <c:v>#N/A</c:v>
                      </c:pt>
                      <c:pt idx="3">
                        <c:v>2</c:v>
                      </c:pt>
                      <c:pt idx="4">
                        <c:v>2</c:v>
                      </c:pt>
                      <c:pt idx="5">
                        <c:v>#N/A</c:v>
                      </c:pt>
                      <c:pt idx="6">
                        <c:v>7</c:v>
                      </c:pt>
                      <c:pt idx="7">
                        <c:v>5</c:v>
                      </c:pt>
                      <c:pt idx="8">
                        <c:v>8</c:v>
                      </c:pt>
                      <c:pt idx="9">
                        <c:v>12</c:v>
                      </c:pt>
                      <c:pt idx="10">
                        <c:v>3</c:v>
                      </c:pt>
                      <c:pt idx="11">
                        <c:v>2</c:v>
                      </c:pt>
                      <c:pt idx="12">
                        <c:v>4</c:v>
                      </c:pt>
                      <c:pt idx="13">
                        <c:v>#N/A</c:v>
                      </c:pt>
                      <c:pt idx="14">
                        <c:v>4</c:v>
                      </c:pt>
                      <c:pt idx="15">
                        <c:v>2</c:v>
                      </c:pt>
                      <c:pt idx="16">
                        <c:v>5</c:v>
                      </c:pt>
                      <c:pt idx="17">
                        <c:v>4</c:v>
                      </c:pt>
                      <c:pt idx="18">
                        <c:v>12</c:v>
                      </c:pt>
                      <c:pt idx="19">
                        <c:v>10</c:v>
                      </c:pt>
                      <c:pt idx="20">
                        <c:v>11</c:v>
                      </c:pt>
                      <c:pt idx="21">
                        <c:v>7</c:v>
                      </c:pt>
                      <c:pt idx="22">
                        <c:v>13</c:v>
                      </c:pt>
                      <c:pt idx="23">
                        <c:v>8</c:v>
                      </c:pt>
                      <c:pt idx="24">
                        <c:v>7</c:v>
                      </c:pt>
                      <c:pt idx="25">
                        <c:v>8</c:v>
                      </c:pt>
                      <c:pt idx="26">
                        <c:v>3</c:v>
                      </c:pt>
                      <c:pt idx="27">
                        <c:v>2</c:v>
                      </c:pt>
                      <c:pt idx="28">
                        <c:v>8</c:v>
                      </c:pt>
                      <c:pt idx="29">
                        <c:v>2</c:v>
                      </c:pt>
                      <c:pt idx="30">
                        <c:v>6</c:v>
                      </c:pt>
                      <c:pt idx="31">
                        <c:v>6</c:v>
                      </c:pt>
                      <c:pt idx="32">
                        <c:v>1</c:v>
                      </c:pt>
                      <c:pt idx="33">
                        <c:v>1</c:v>
                      </c:pt>
                      <c:pt idx="34">
                        <c:v>6</c:v>
                      </c:pt>
                      <c:pt idx="35">
                        <c:v>6</c:v>
                      </c:pt>
                      <c:pt idx="36">
                        <c:v>14</c:v>
                      </c:pt>
                      <c:pt idx="37">
                        <c:v>19</c:v>
                      </c:pt>
                      <c:pt idx="38">
                        <c:v>8</c:v>
                      </c:pt>
                      <c:pt idx="39">
                        <c:v>8</c:v>
                      </c:pt>
                      <c:pt idx="40">
                        <c:v>3</c:v>
                      </c:pt>
                      <c:pt idx="41">
                        <c:v>5</c:v>
                      </c:pt>
                      <c:pt idx="42">
                        <c:v>7</c:v>
                      </c:pt>
                      <c:pt idx="43">
                        <c:v>4</c:v>
                      </c:pt>
                      <c:pt idx="44">
                        <c:v>4</c:v>
                      </c:pt>
                      <c:pt idx="45">
                        <c:v>5</c:v>
                      </c:pt>
                      <c:pt idx="46">
                        <c:v>10</c:v>
                      </c:pt>
                      <c:pt idx="47">
                        <c:v>9</c:v>
                      </c:pt>
                      <c:pt idx="48">
                        <c:v>8</c:v>
                      </c:pt>
                      <c:pt idx="49">
                        <c:v>5</c:v>
                      </c:pt>
                      <c:pt idx="50">
                        <c:v>8</c:v>
                      </c:pt>
                      <c:pt idx="51">
                        <c:v>15</c:v>
                      </c:pt>
                      <c:pt idx="52">
                        <c:v>15</c:v>
                      </c:pt>
                      <c:pt idx="53">
                        <c:v>16</c:v>
                      </c:pt>
                      <c:pt idx="54">
                        <c:v>15</c:v>
                      </c:pt>
                      <c:pt idx="55">
                        <c:v>16</c:v>
                      </c:pt>
                      <c:pt idx="56">
                        <c:v>14</c:v>
                      </c:pt>
                      <c:pt idx="57">
                        <c:v>16</c:v>
                      </c:pt>
                      <c:pt idx="58">
                        <c:v>15</c:v>
                      </c:pt>
                      <c:pt idx="59">
                        <c:v>16</c:v>
                      </c:pt>
                      <c:pt idx="60">
                        <c:v>26</c:v>
                      </c:pt>
                      <c:pt idx="61">
                        <c:v>7</c:v>
                      </c:pt>
                      <c:pt idx="62">
                        <c:v>11</c:v>
                      </c:pt>
                      <c:pt idx="63">
                        <c:v>12</c:v>
                      </c:pt>
                      <c:pt idx="64">
                        <c:v>9</c:v>
                      </c:pt>
                      <c:pt idx="65">
                        <c:v>8</c:v>
                      </c:pt>
                      <c:pt idx="66">
                        <c:v>13</c:v>
                      </c:pt>
                      <c:pt idx="67">
                        <c:v>16</c:v>
                      </c:pt>
                      <c:pt idx="68">
                        <c:v>11</c:v>
                      </c:pt>
                      <c:pt idx="69">
                        <c:v>8</c:v>
                      </c:pt>
                      <c:pt idx="70">
                        <c:v>9</c:v>
                      </c:pt>
                      <c:pt idx="71">
                        <c:v>4</c:v>
                      </c:pt>
                      <c:pt idx="72">
                        <c:v>4</c:v>
                      </c:pt>
                      <c:pt idx="73">
                        <c:v>6</c:v>
                      </c:pt>
                      <c:pt idx="74">
                        <c:v>7</c:v>
                      </c:pt>
                      <c:pt idx="75">
                        <c:v>2</c:v>
                      </c:pt>
                      <c:pt idx="76">
                        <c:v>4</c:v>
                      </c:pt>
                      <c:pt idx="77">
                        <c:v>5</c:v>
                      </c:pt>
                      <c:pt idx="78">
                        <c:v>19</c:v>
                      </c:pt>
                      <c:pt idx="79">
                        <c:v>25</c:v>
                      </c:pt>
                      <c:pt idx="80">
                        <c:v>27</c:v>
                      </c:pt>
                      <c:pt idx="81">
                        <c:v>10</c:v>
                      </c:pt>
                      <c:pt idx="82">
                        <c:v>15</c:v>
                      </c:pt>
                      <c:pt idx="83">
                        <c:v>15</c:v>
                      </c:pt>
                      <c:pt idx="84">
                        <c:v>34</c:v>
                      </c:pt>
                      <c:pt idx="85">
                        <c:v>26</c:v>
                      </c:pt>
                      <c:pt idx="86">
                        <c:v>25</c:v>
                      </c:pt>
                      <c:pt idx="87">
                        <c:v>21</c:v>
                      </c:pt>
                      <c:pt idx="88">
                        <c:v>24</c:v>
                      </c:pt>
                      <c:pt idx="89">
                        <c:v>23</c:v>
                      </c:pt>
                      <c:pt idx="90">
                        <c:v>24</c:v>
                      </c:pt>
                      <c:pt idx="91">
                        <c:v>22</c:v>
                      </c:pt>
                      <c:pt idx="92">
                        <c:v>34</c:v>
                      </c:pt>
                      <c:pt idx="93">
                        <c:v>33</c:v>
                      </c:pt>
                      <c:pt idx="94">
                        <c:v>29</c:v>
                      </c:pt>
                      <c:pt idx="95">
                        <c:v>13</c:v>
                      </c:pt>
                    </c:numCache>
                  </c:numRef>
                </c:val>
                <c:smooth val="1"/>
                <c:extLst xmlns:c15="http://schemas.microsoft.com/office/drawing/2012/chart">
                  <c:ext xmlns:c16="http://schemas.microsoft.com/office/drawing/2014/chart" uri="{C3380CC4-5D6E-409C-BE32-E72D297353CC}">
                    <c16:uniqueId val="{00000007-BE90-47D3-A964-F74424A2056F}"/>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Reddit!$J$4</c15:sqref>
                        </c15:formulaRef>
                      </c:ext>
                    </c:extLst>
                    <c:strCache>
                      <c:ptCount val="1"/>
                      <c:pt idx="0">
                        <c:v>Python</c:v>
                      </c:pt>
                    </c:strCache>
                  </c:strRef>
                </c:tx>
                <c:spPr>
                  <a:ln w="31750" cap="rnd">
                    <a:solidFill>
                      <a:schemeClr val="accent2">
                        <a:lumMod val="60000"/>
                      </a:schemeClr>
                    </a:solidFill>
                    <a:round/>
                  </a:ln>
                  <a:effectLst/>
                </c:spPr>
                <c:marker>
                  <c:symbol val="none"/>
                </c:marker>
                <c:dLbls>
                  <c:delete val="1"/>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Reddit!$J$5:$J$100</c15:sqref>
                        </c15:formulaRef>
                      </c:ext>
                    </c:extLst>
                    <c:numCache>
                      <c:formatCode>General</c:formatCode>
                      <c:ptCount val="96"/>
                      <c:pt idx="0">
                        <c:v>1</c:v>
                      </c:pt>
                      <c:pt idx="1">
                        <c:v>7</c:v>
                      </c:pt>
                      <c:pt idx="2">
                        <c:v>1</c:v>
                      </c:pt>
                      <c:pt idx="3">
                        <c:v>10</c:v>
                      </c:pt>
                      <c:pt idx="4">
                        <c:v>8</c:v>
                      </c:pt>
                      <c:pt idx="5">
                        <c:v>5</c:v>
                      </c:pt>
                      <c:pt idx="6">
                        <c:v>13</c:v>
                      </c:pt>
                      <c:pt idx="7">
                        <c:v>7</c:v>
                      </c:pt>
                      <c:pt idx="8">
                        <c:v>12</c:v>
                      </c:pt>
                      <c:pt idx="9">
                        <c:v>10</c:v>
                      </c:pt>
                      <c:pt idx="10">
                        <c:v>6</c:v>
                      </c:pt>
                      <c:pt idx="11">
                        <c:v>4</c:v>
                      </c:pt>
                      <c:pt idx="12">
                        <c:v>1</c:v>
                      </c:pt>
                      <c:pt idx="13">
                        <c:v>2</c:v>
                      </c:pt>
                      <c:pt idx="14">
                        <c:v>2</c:v>
                      </c:pt>
                      <c:pt idx="15">
                        <c:v>1</c:v>
                      </c:pt>
                      <c:pt idx="16">
                        <c:v>2</c:v>
                      </c:pt>
                      <c:pt idx="17">
                        <c:v>6</c:v>
                      </c:pt>
                      <c:pt idx="18">
                        <c:v>5</c:v>
                      </c:pt>
                      <c:pt idx="19">
                        <c:v>14</c:v>
                      </c:pt>
                      <c:pt idx="20">
                        <c:v>9</c:v>
                      </c:pt>
                      <c:pt idx="21">
                        <c:v>3</c:v>
                      </c:pt>
                      <c:pt idx="22">
                        <c:v>10</c:v>
                      </c:pt>
                      <c:pt idx="23">
                        <c:v>7</c:v>
                      </c:pt>
                      <c:pt idx="24">
                        <c:v>4</c:v>
                      </c:pt>
                      <c:pt idx="25">
                        <c:v>8</c:v>
                      </c:pt>
                      <c:pt idx="26">
                        <c:v>3</c:v>
                      </c:pt>
                      <c:pt idx="27">
                        <c:v>1</c:v>
                      </c:pt>
                      <c:pt idx="28">
                        <c:v>3</c:v>
                      </c:pt>
                      <c:pt idx="29">
                        <c:v>3</c:v>
                      </c:pt>
                      <c:pt idx="30">
                        <c:v>6</c:v>
                      </c:pt>
                      <c:pt idx="31">
                        <c:v>4</c:v>
                      </c:pt>
                      <c:pt idx="32">
                        <c:v>1</c:v>
                      </c:pt>
                      <c:pt idx="33">
                        <c:v>2</c:v>
                      </c:pt>
                      <c:pt idx="34">
                        <c:v>6</c:v>
                      </c:pt>
                      <c:pt idx="35">
                        <c:v>4</c:v>
                      </c:pt>
                      <c:pt idx="36">
                        <c:v>6</c:v>
                      </c:pt>
                      <c:pt idx="37">
                        <c:v>9</c:v>
                      </c:pt>
                      <c:pt idx="38">
                        <c:v>13</c:v>
                      </c:pt>
                      <c:pt idx="39">
                        <c:v>4</c:v>
                      </c:pt>
                      <c:pt idx="40">
                        <c:v>6</c:v>
                      </c:pt>
                      <c:pt idx="41">
                        <c:v>3</c:v>
                      </c:pt>
                      <c:pt idx="42">
                        <c:v>4</c:v>
                      </c:pt>
                      <c:pt idx="43">
                        <c:v>5</c:v>
                      </c:pt>
                      <c:pt idx="44">
                        <c:v>2</c:v>
                      </c:pt>
                      <c:pt idx="45">
                        <c:v>7</c:v>
                      </c:pt>
                      <c:pt idx="46">
                        <c:v>9</c:v>
                      </c:pt>
                      <c:pt idx="47">
                        <c:v>11</c:v>
                      </c:pt>
                      <c:pt idx="48">
                        <c:v>9</c:v>
                      </c:pt>
                      <c:pt idx="49">
                        <c:v>4</c:v>
                      </c:pt>
                      <c:pt idx="50">
                        <c:v>6</c:v>
                      </c:pt>
                      <c:pt idx="51">
                        <c:v>12</c:v>
                      </c:pt>
                      <c:pt idx="52">
                        <c:v>14</c:v>
                      </c:pt>
                      <c:pt idx="53">
                        <c:v>19</c:v>
                      </c:pt>
                      <c:pt idx="54">
                        <c:v>14</c:v>
                      </c:pt>
                      <c:pt idx="55">
                        <c:v>16</c:v>
                      </c:pt>
                      <c:pt idx="56">
                        <c:v>22</c:v>
                      </c:pt>
                      <c:pt idx="57">
                        <c:v>14</c:v>
                      </c:pt>
                      <c:pt idx="58">
                        <c:v>25</c:v>
                      </c:pt>
                      <c:pt idx="59">
                        <c:v>15</c:v>
                      </c:pt>
                      <c:pt idx="60">
                        <c:v>24</c:v>
                      </c:pt>
                      <c:pt idx="61">
                        <c:v>9</c:v>
                      </c:pt>
                      <c:pt idx="62">
                        <c:v>4</c:v>
                      </c:pt>
                      <c:pt idx="63">
                        <c:v>11</c:v>
                      </c:pt>
                      <c:pt idx="64">
                        <c:v>11</c:v>
                      </c:pt>
                      <c:pt idx="65">
                        <c:v>11</c:v>
                      </c:pt>
                      <c:pt idx="66">
                        <c:v>9</c:v>
                      </c:pt>
                      <c:pt idx="67">
                        <c:v>17</c:v>
                      </c:pt>
                      <c:pt idx="68">
                        <c:v>7</c:v>
                      </c:pt>
                      <c:pt idx="69">
                        <c:v>8</c:v>
                      </c:pt>
                      <c:pt idx="70">
                        <c:v>7</c:v>
                      </c:pt>
                      <c:pt idx="71">
                        <c:v>8</c:v>
                      </c:pt>
                      <c:pt idx="72">
                        <c:v>12</c:v>
                      </c:pt>
                      <c:pt idx="73">
                        <c:v>7</c:v>
                      </c:pt>
                      <c:pt idx="74">
                        <c:v>6</c:v>
                      </c:pt>
                      <c:pt idx="75">
                        <c:v>3</c:v>
                      </c:pt>
                      <c:pt idx="76">
                        <c:v>4</c:v>
                      </c:pt>
                      <c:pt idx="77">
                        <c:v>4</c:v>
                      </c:pt>
                      <c:pt idx="78">
                        <c:v>18</c:v>
                      </c:pt>
                      <c:pt idx="79">
                        <c:v>23</c:v>
                      </c:pt>
                      <c:pt idx="80">
                        <c:v>31</c:v>
                      </c:pt>
                      <c:pt idx="81">
                        <c:v>10</c:v>
                      </c:pt>
                      <c:pt idx="82">
                        <c:v>19</c:v>
                      </c:pt>
                      <c:pt idx="83">
                        <c:v>29</c:v>
                      </c:pt>
                      <c:pt idx="84">
                        <c:v>26</c:v>
                      </c:pt>
                      <c:pt idx="85">
                        <c:v>28</c:v>
                      </c:pt>
                      <c:pt idx="86">
                        <c:v>24</c:v>
                      </c:pt>
                      <c:pt idx="87">
                        <c:v>18</c:v>
                      </c:pt>
                      <c:pt idx="88">
                        <c:v>29</c:v>
                      </c:pt>
                      <c:pt idx="89">
                        <c:v>16</c:v>
                      </c:pt>
                      <c:pt idx="90">
                        <c:v>35</c:v>
                      </c:pt>
                      <c:pt idx="91">
                        <c:v>23</c:v>
                      </c:pt>
                      <c:pt idx="92">
                        <c:v>27</c:v>
                      </c:pt>
                      <c:pt idx="93">
                        <c:v>20</c:v>
                      </c:pt>
                      <c:pt idx="94">
                        <c:v>19</c:v>
                      </c:pt>
                      <c:pt idx="95">
                        <c:v>8</c:v>
                      </c:pt>
                    </c:numCache>
                  </c:numRef>
                </c:val>
                <c:smooth val="0"/>
                <c:extLst xmlns:c15="http://schemas.microsoft.com/office/drawing/2012/chart">
                  <c:ext xmlns:c16="http://schemas.microsoft.com/office/drawing/2014/chart" uri="{C3380CC4-5D6E-409C-BE32-E72D297353CC}">
                    <c16:uniqueId val="{00000008-BE90-47D3-A964-F74424A2056F}"/>
                  </c:ext>
                </c:extLst>
              </c15:ser>
            </c15:filteredLineSeries>
          </c:ext>
        </c:extLst>
      </c:lineChart>
      <c:dateAx>
        <c:axId val="-715075488"/>
        <c:scaling>
          <c:orientation val="minMax"/>
        </c:scaling>
        <c:delete val="1"/>
        <c:axPos val="b"/>
        <c:numFmt formatCode="m/yyyy;@" sourceLinked="1"/>
        <c:majorTickMark val="out"/>
        <c:minorTickMark val="none"/>
        <c:tickLblPos val="nextTo"/>
        <c:crossAx val="-715074128"/>
        <c:crosses val="autoZero"/>
        <c:auto val="1"/>
        <c:lblOffset val="100"/>
        <c:baseTimeUnit val="months"/>
      </c:dateAx>
      <c:valAx>
        <c:axId val="-7150741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1507548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9/28/2017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10</a:t>
            </a:fld>
            <a:endParaRPr lang="en-US"/>
          </a:p>
        </p:txBody>
      </p:sp>
    </p:spTree>
    <p:extLst>
      <p:ext uri="{BB962C8B-B14F-4D97-AF65-F5344CB8AC3E}">
        <p14:creationId xmlns:p14="http://schemas.microsoft.com/office/powerpoint/2010/main" val="37501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Hunter will put stuff here.</a:t>
            </a:r>
          </a:p>
        </p:txBody>
      </p:sp>
      <p:sp>
        <p:nvSpPr>
          <p:cNvPr id="4" name="Slide Number Placeholder 3"/>
          <p:cNvSpPr>
            <a:spLocks noGrp="1"/>
          </p:cNvSpPr>
          <p:nvPr>
            <p:ph type="sldNum" sz="quarter" idx="10"/>
          </p:nvPr>
        </p:nvSpPr>
        <p:spPr/>
        <p:txBody>
          <a:bodyPr/>
          <a:lstStyle/>
          <a:p>
            <a:fld id="{3F63EB8A-53A4-4077-8798-610E05BE84FE}" type="slidenum">
              <a:rPr lang="en-US" smtClean="0"/>
              <a:t>11</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12</a:t>
            </a:fld>
            <a:endParaRPr lang="en-US"/>
          </a:p>
        </p:txBody>
      </p:sp>
    </p:spTree>
    <p:extLst>
      <p:ext uri="{BB962C8B-B14F-4D97-AF65-F5344CB8AC3E}">
        <p14:creationId xmlns:p14="http://schemas.microsoft.com/office/powerpoint/2010/main" val="400194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Performance – </a:t>
            </a:r>
            <a:r>
              <a:rPr lang="en-US" sz="1200" kern="1200" dirty="0">
                <a:solidFill>
                  <a:schemeClr val="tx1"/>
                </a:solidFill>
                <a:effectLst/>
                <a:latin typeface="+mn-lt"/>
                <a:ea typeface="+mn-ea"/>
                <a:cs typeface="+mn-cs"/>
              </a:rPr>
              <a:t>From profile guided optimizations to faster JIT compiler to the numerous performance improvement made by the community in the .NET Core libraries, .NET Core 2.0 is the fastest version of .NET ever. </a:t>
            </a:r>
          </a:p>
          <a:p>
            <a:r>
              <a:rPr lang="en-US" sz="1200" b="1" kern="1200" dirty="0">
                <a:solidFill>
                  <a:schemeClr val="tx1"/>
                </a:solidFill>
                <a:effectLst/>
                <a:latin typeface="+mn-lt"/>
                <a:ea typeface="+mn-ea"/>
                <a:cs typeface="+mn-cs"/>
              </a:rPr>
              <a:t>Expanded Libraries - </a:t>
            </a:r>
            <a:r>
              <a:rPr lang="en-US" sz="1200" kern="1200" dirty="0">
                <a:solidFill>
                  <a:schemeClr val="tx1"/>
                </a:solidFill>
                <a:effectLst/>
                <a:latin typeface="+mn-lt"/>
                <a:ea typeface="+mn-ea"/>
                <a:cs typeface="+mn-cs"/>
              </a:rPr>
              <a:t>.NET Core 2.0 implements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NET Standard 2.0 which has expanded the API surface area so that code and binaries can be shared across runtimes and workloads. </a:t>
            </a:r>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13</a:t>
            </a:fld>
            <a:endParaRPr lang="en-US"/>
          </a:p>
        </p:txBody>
      </p:sp>
    </p:spTree>
    <p:extLst>
      <p:ext uri="{BB962C8B-B14F-4D97-AF65-F5344CB8AC3E}">
        <p14:creationId xmlns:p14="http://schemas.microsoft.com/office/powerpoint/2010/main" val="62088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15</a:t>
            </a:fld>
            <a:endParaRPr lang="en-US"/>
          </a:p>
        </p:txBody>
      </p:sp>
    </p:spTree>
    <p:extLst>
      <p:ext uri="{BB962C8B-B14F-4D97-AF65-F5344CB8AC3E}">
        <p14:creationId xmlns:p14="http://schemas.microsoft.com/office/powerpoint/2010/main" val="2279211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GET IT!</a:t>
            </a:r>
          </a:p>
        </p:txBody>
      </p:sp>
      <p:sp>
        <p:nvSpPr>
          <p:cNvPr id="4" name="Slide Number Placeholder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2443879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2017 now supports creating and running .NET Core 2.0 apps, just remember the SDK does not yet come as part of Visual Studio 2017, so you will need to download and install the .NET Core 2.0 SDK separately.</a:t>
            </a:r>
          </a:p>
          <a:p>
            <a:endParaRPr lang="en-US" dirty="0"/>
          </a:p>
          <a:p>
            <a:r>
              <a:rPr lang="en-US" dirty="0"/>
              <a:t>With the added support for .NET Core 2.0 in Visual Studio 2017 you can create .NET Core web and console applications, and .NET Core and .NET Standard class libraries using Visual Basic as well as C#</a:t>
            </a:r>
          </a:p>
          <a:p>
            <a:endParaRPr lang="en-US" dirty="0"/>
          </a:p>
          <a:p>
            <a:r>
              <a:rPr lang="en-US" dirty="0"/>
              <a:t>NET Framework and .NET Standard/Core interop: Users can now more seamlessly install or refer to .NET Core/.NET Standard libraries from .NET Framework projects and vice versa. No need to manually add interop </a:t>
            </a:r>
            <a:r>
              <a:rPr lang="en-US" dirty="0" err="1"/>
              <a:t>NuGet</a:t>
            </a:r>
            <a:r>
              <a:rPr lang="en-US" dirty="0"/>
              <a:t> packages – system does this for you automatically.</a:t>
            </a:r>
          </a:p>
          <a:p>
            <a:endParaRPr lang="en-US" dirty="0"/>
          </a:p>
          <a:p>
            <a:r>
              <a:rPr lang="en-US" dirty="0"/>
              <a:t>Build: Incremental builds for .NET Core is now turned ON by default. </a:t>
            </a:r>
          </a:p>
          <a:p>
            <a:endParaRPr lang="en-US" dirty="0"/>
          </a:p>
          <a:p>
            <a:r>
              <a:rPr lang="en-US" b="1" dirty="0"/>
              <a:t>LUT</a:t>
            </a:r>
          </a:p>
          <a:p>
            <a:r>
              <a:rPr lang="en-US" dirty="0">
                <a:effectLst/>
              </a:rPr>
              <a:t>maintain quality and test coverage of your .NET Core apps and libraries during rapid development.  See the results of your unit tests as you code to </a:t>
            </a:r>
          </a:p>
          <a:p>
            <a:endParaRPr lang="en-US" dirty="0">
              <a:effectLst/>
            </a:endParaRPr>
          </a:p>
          <a:p>
            <a:r>
              <a:rPr lang="en-US" dirty="0"/>
              <a:t>Automatically execute impacted tests as you edit code and get real-time visual feedback on the test results. Ensure that your changes do not break the tests, simply by changing your code!</a:t>
            </a:r>
          </a:p>
          <a:p>
            <a:endParaRPr lang="en-US" dirty="0"/>
          </a:p>
          <a:p>
            <a:r>
              <a:rPr lang="en-US" dirty="0">
                <a:effectLst/>
              </a:rPr>
              <a:t>Live Unit Testing updates each line of code in the Visual Studio editor to show you whether the code you're writing is covered by unit tests and whether the tests that cover it are passing.  See where you are missing tests to quickly decide which tests to create next.  </a:t>
            </a:r>
            <a:endParaRPr lang="en-US" dirty="0"/>
          </a:p>
          <a:p>
            <a:endParaRPr lang="en-US" b="1" dirty="0"/>
          </a:p>
          <a:p>
            <a:r>
              <a:rPr lang="en-US" b="1" dirty="0"/>
              <a:t>AZURE FUNCTIONS</a:t>
            </a:r>
          </a:p>
          <a:p>
            <a:r>
              <a:rPr lang="en-US" dirty="0"/>
              <a:t>Visual Studio Tools for Azure Functions are now included as part of the Visual Studio installation.  To get the tools, you need to make sure to install the Azure workload.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pre-compiled C# functions that provide better cold start performance than script based functions, and opens the entire eco-system of Visual Studio tools for class libraries including code analysis, unit testing, complete IntelliSense, 3rd party extensions, </a:t>
            </a:r>
            <a:r>
              <a:rPr lang="en-US" sz="1200" kern="1200" dirty="0" err="1">
                <a:solidFill>
                  <a:schemeClr val="tx1"/>
                </a:solidFill>
                <a:effectLst/>
                <a:latin typeface="+mn-lt"/>
                <a:ea typeface="+mn-ea"/>
                <a:cs typeface="+mn-cs"/>
              </a:rPr>
              <a:t>etc</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a:t>
            </a:r>
            <a:r>
              <a:rPr lang="en-US" sz="1200" kern="1200" dirty="0" err="1">
                <a:solidFill>
                  <a:schemeClr val="tx1"/>
                </a:solidFill>
                <a:effectLst/>
                <a:latin typeface="+mn-lt"/>
                <a:ea typeface="+mn-ea"/>
                <a:cs typeface="+mn-cs"/>
              </a:rPr>
              <a:t>WebJobs</a:t>
            </a:r>
            <a:r>
              <a:rPr lang="en-US" sz="1200" kern="1200" dirty="0">
                <a:solidFill>
                  <a:schemeClr val="tx1"/>
                </a:solidFill>
                <a:effectLst/>
                <a:latin typeface="+mn-lt"/>
                <a:ea typeface="+mn-ea"/>
                <a:cs typeface="+mn-cs"/>
              </a:rPr>
              <a:t> attributes to declare function bindings directly in the C# code rather than the separate </a:t>
            </a:r>
            <a:r>
              <a:rPr lang="en-US" sz="1200" kern="1200" dirty="0" err="1">
                <a:solidFill>
                  <a:schemeClr val="tx1"/>
                </a:solidFill>
                <a:effectLst/>
                <a:latin typeface="+mn-lt"/>
                <a:ea typeface="+mn-ea"/>
                <a:cs typeface="+mn-cs"/>
              </a:rPr>
              <a:t>function.json</a:t>
            </a:r>
            <a:r>
              <a:rPr lang="en-US" sz="1200" kern="1200" dirty="0">
                <a:solidFill>
                  <a:schemeClr val="tx1"/>
                </a:solidFill>
                <a:effectLst/>
                <a:latin typeface="+mn-lt"/>
                <a:ea typeface="+mn-ea"/>
                <a:cs typeface="+mn-cs"/>
              </a:rPr>
              <a:t> file</a:t>
            </a:r>
          </a:p>
          <a:p>
            <a:endParaRPr lang="en-US" dirty="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52252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19</a:t>
            </a:fld>
            <a:endParaRPr lang="en-US"/>
          </a:p>
        </p:txBody>
      </p:sp>
    </p:spTree>
    <p:extLst>
      <p:ext uri="{BB962C8B-B14F-4D97-AF65-F5344CB8AC3E}">
        <p14:creationId xmlns:p14="http://schemas.microsoft.com/office/powerpoint/2010/main" val="157477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20</a:t>
            </a:fld>
            <a:endParaRPr lang="en-US"/>
          </a:p>
        </p:txBody>
      </p:sp>
    </p:spTree>
    <p:extLst>
      <p:ext uri="{BB962C8B-B14F-4D97-AF65-F5344CB8AC3E}">
        <p14:creationId xmlns:p14="http://schemas.microsoft.com/office/powerpoint/2010/main" val="2656949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21</a:t>
            </a:fld>
            <a:endParaRPr lang="en-US"/>
          </a:p>
        </p:txBody>
      </p:sp>
    </p:spTree>
    <p:extLst>
      <p:ext uri="{BB962C8B-B14F-4D97-AF65-F5344CB8AC3E}">
        <p14:creationId xmlns:p14="http://schemas.microsoft.com/office/powerpoint/2010/main" val="417525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13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3:06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23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27</a:t>
            </a:fld>
            <a:endParaRPr lang="en-US"/>
          </a:p>
        </p:txBody>
      </p:sp>
    </p:spTree>
    <p:extLst>
      <p:ext uri="{BB962C8B-B14F-4D97-AF65-F5344CB8AC3E}">
        <p14:creationId xmlns:p14="http://schemas.microsoft.com/office/powerpoint/2010/main" val="211746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30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78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3077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35</a:t>
            </a:fld>
            <a:endParaRPr lang="en-US"/>
          </a:p>
        </p:txBody>
      </p:sp>
    </p:spTree>
    <p:extLst>
      <p:ext uri="{BB962C8B-B14F-4D97-AF65-F5344CB8AC3E}">
        <p14:creationId xmlns:p14="http://schemas.microsoft.com/office/powerpoint/2010/main" val="3423875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39</a:t>
            </a:fld>
            <a:endParaRPr lang="en-US"/>
          </a:p>
        </p:txBody>
      </p:sp>
    </p:spTree>
    <p:extLst>
      <p:ext uri="{BB962C8B-B14F-4D97-AF65-F5344CB8AC3E}">
        <p14:creationId xmlns:p14="http://schemas.microsoft.com/office/powerpoint/2010/main" val="93521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40</a:t>
            </a:fld>
            <a:endParaRPr lang="en-US"/>
          </a:p>
        </p:txBody>
      </p:sp>
    </p:spTree>
    <p:extLst>
      <p:ext uri="{BB962C8B-B14F-4D97-AF65-F5344CB8AC3E}">
        <p14:creationId xmlns:p14="http://schemas.microsoft.com/office/powerpoint/2010/main" val="3392830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41</a:t>
            </a:fld>
            <a:endParaRPr lang="en-US"/>
          </a:p>
        </p:txBody>
      </p:sp>
    </p:spTree>
    <p:extLst>
      <p:ext uri="{BB962C8B-B14F-4D97-AF65-F5344CB8AC3E}">
        <p14:creationId xmlns:p14="http://schemas.microsoft.com/office/powerpoint/2010/main" val="3077246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42</a:t>
            </a:fld>
            <a:endParaRPr lang="en-US"/>
          </a:p>
        </p:txBody>
      </p:sp>
    </p:spTree>
    <p:extLst>
      <p:ext uri="{BB962C8B-B14F-4D97-AF65-F5344CB8AC3E}">
        <p14:creationId xmlns:p14="http://schemas.microsoft.com/office/powerpoint/2010/main" val="422737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03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9/28/2017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05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44</a:t>
            </a:fld>
            <a:endParaRPr lang="en-US"/>
          </a:p>
        </p:txBody>
      </p:sp>
    </p:spTree>
    <p:extLst>
      <p:ext uri="{BB962C8B-B14F-4D97-AF65-F5344CB8AC3E}">
        <p14:creationId xmlns:p14="http://schemas.microsoft.com/office/powerpoint/2010/main" val="1979745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53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a:t>
            </a:fld>
            <a:endParaRPr lang="en-US"/>
          </a:p>
        </p:txBody>
      </p:sp>
    </p:spTree>
    <p:extLst>
      <p:ext uri="{BB962C8B-B14F-4D97-AF65-F5344CB8AC3E}">
        <p14:creationId xmlns:p14="http://schemas.microsoft.com/office/powerpoint/2010/main" val="371196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9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13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62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35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https://docs.microsoft.com/en-us/dotnet/standard/net-standard </a:t>
            </a:r>
          </a:p>
          <a:p>
            <a:endParaRPr lang="en-US" dirty="0"/>
          </a:p>
          <a:p>
            <a:r>
              <a:rPr lang="en-US"/>
              <a:t>Data  - </a:t>
            </a:r>
            <a:r>
              <a:rPr lang="en-US" dirty="0" err="1"/>
              <a:t>DataSet</a:t>
            </a:r>
            <a:r>
              <a:rPr lang="en-US" dirty="0"/>
              <a:t> * </a:t>
            </a:r>
            <a:r>
              <a:rPr lang="en-US" dirty="0" err="1"/>
              <a:t>DataTable</a:t>
            </a:r>
            <a:r>
              <a:rPr lang="en-US" dirty="0"/>
              <a:t> *  </a:t>
            </a:r>
            <a:r>
              <a:rPr lang="en-US" dirty="0" err="1"/>
              <a:t>SQLClient</a:t>
            </a:r>
            <a:endParaRPr lang="en-US" dirty="0"/>
          </a:p>
        </p:txBody>
      </p:sp>
      <p:sp>
        <p:nvSpPr>
          <p:cNvPr id="4" name="Slide Number Placeholder 3"/>
          <p:cNvSpPr>
            <a:spLocks noGrp="1"/>
          </p:cNvSpPr>
          <p:nvPr>
            <p:ph type="sldNum" sz="quarter" idx="10"/>
          </p:nvPr>
        </p:nvSpPr>
        <p:spPr/>
        <p:txBody>
          <a:bodyPr/>
          <a:lstStyle/>
          <a:p>
            <a:fld id="{4E088C26-F2EE-4531-A8A2-E8EE44056931}" type="slidenum">
              <a:rPr lang="en-US" smtClean="0"/>
              <a:t>9</a:t>
            </a:fld>
            <a:endParaRPr lang="en-US"/>
          </a:p>
        </p:txBody>
      </p:sp>
    </p:spTree>
    <p:extLst>
      <p:ext uri="{BB962C8B-B14F-4D97-AF65-F5344CB8AC3E}">
        <p14:creationId xmlns:p14="http://schemas.microsoft.com/office/powerpoint/2010/main" val="378289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8951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83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8434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0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23814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316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743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92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61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6910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7244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8551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25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alkin Build 201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768227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#MSBuild</a:t>
            </a:r>
          </a:p>
        </p:txBody>
      </p:sp>
    </p:spTree>
    <p:extLst>
      <p:ext uri="{BB962C8B-B14F-4D97-AF65-F5344CB8AC3E}">
        <p14:creationId xmlns:p14="http://schemas.microsoft.com/office/powerpoint/2010/main" val="4161650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32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598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1835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8136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61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521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5351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1125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938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587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81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71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3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2840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345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6.emf"/><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11"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0"/>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7247141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84131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ot.net/architectur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tiff"/><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www.visualstudio.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icrosoft/dotnet-apiport/blob/master/docs/VSExtension/README.md" TargetMode="External"/><Relationship Id="rId2" Type="http://schemas.openxmlformats.org/officeDocument/2006/relationships/hyperlink" Target="https://blogs.msdn.microsoft.com/dotnet/2017/08/14/announcing-net-standard-2-0/" TargetMode="External"/><Relationship Id="rId1" Type="http://schemas.openxmlformats.org/officeDocument/2006/relationships/slideLayout" Target="../slideLayouts/slideLayout2.xml"/><Relationship Id="rId4" Type="http://schemas.openxmlformats.org/officeDocument/2006/relationships/hyperlink" Target="https://docs.microsoft.com/en-us/azure/application-insights/app-insights-snapshot-debugger#configure-snapshot-collection-for-aspnet-core-20-application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dotnet/roslyn/blob/features/NullableReferenceTypes/docs/features/NullableReferenceTypes/README.md" TargetMode="External"/><Relationship Id="rId2" Type="http://schemas.openxmlformats.org/officeDocument/2006/relationships/hyperlink" Target="https://docs.microsoft.com/en-us/visualstudio/debugger/debug-live-azure-applications" TargetMode="External"/><Relationship Id="rId1" Type="http://schemas.openxmlformats.org/officeDocument/2006/relationships/slideLayout" Target="../slideLayouts/slideLayout2.xml"/><Relationship Id="rId4" Type="http://schemas.openxmlformats.org/officeDocument/2006/relationships/hyperlink" Target="https://github.com/dotnet/csharplang/issues/79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hyperlink" Target="http://www.dotnetconf.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br>
              <a:rPr lang="en-US" dirty="0">
                <a:solidFill>
                  <a:schemeClr val="bg1">
                    <a:lumMod val="95000"/>
                  </a:schemeClr>
                </a:solidFill>
              </a:rPr>
            </a:br>
            <a:r>
              <a:rPr lang="en-US" sz="7200" dirty="0">
                <a:solidFill>
                  <a:schemeClr val="bg1"/>
                </a:solidFill>
                <a:latin typeface="+mn-lt"/>
              </a:rPr>
              <a:t>.NET Conf</a:t>
            </a:r>
            <a:br>
              <a:rPr lang="en-US" dirty="0">
                <a:solidFill>
                  <a:schemeClr val="bg1"/>
                </a:solidFill>
                <a:latin typeface="+mn-lt"/>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.NET Conf Keynote: .NET Everywhere!</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3757475"/>
            <a:ext cx="1071661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Scott Hunter</a:t>
            </a:r>
            <a:r>
              <a:rPr lang="en-US" sz="2400" dirty="0">
                <a:solidFill>
                  <a:schemeClr val="bg1"/>
                </a:solidFill>
                <a:latin typeface="+mj-lt"/>
              </a:rPr>
              <a:t>, Director PM .NET, @</a:t>
            </a:r>
            <a:r>
              <a:rPr lang="en-US" sz="2400" dirty="0" err="1">
                <a:solidFill>
                  <a:schemeClr val="bg1"/>
                </a:solidFill>
                <a:latin typeface="+mj-lt"/>
              </a:rPr>
              <a:t>coolcsh</a:t>
            </a:r>
            <a:endParaRPr lang="en-US" sz="2400" dirty="0">
              <a:solidFill>
                <a:schemeClr val="bg1"/>
              </a:solidFill>
              <a:latin typeface="+mj-lt"/>
            </a:endParaRPr>
          </a:p>
          <a:p>
            <a:pPr>
              <a:lnSpc>
                <a:spcPct val="90000"/>
              </a:lnSpc>
              <a:spcAft>
                <a:spcPts val="600"/>
              </a:spcAft>
            </a:pPr>
            <a:r>
              <a:rPr lang="en-US" sz="2400" dirty="0">
                <a:solidFill>
                  <a:schemeClr val="bg1"/>
                </a:solidFill>
              </a:rPr>
              <a:t>Miguel de Icaza</a:t>
            </a:r>
            <a:r>
              <a:rPr lang="en-US" sz="2400" dirty="0">
                <a:solidFill>
                  <a:schemeClr val="bg1"/>
                </a:solidFill>
                <a:latin typeface="+mj-lt"/>
              </a:rPr>
              <a:t>, Distinguished Engineer Mobile, @</a:t>
            </a:r>
            <a:r>
              <a:rPr lang="en-US" sz="2400" dirty="0" err="1">
                <a:solidFill>
                  <a:schemeClr val="bg1"/>
                </a:solidFill>
                <a:latin typeface="+mj-lt"/>
              </a:rPr>
              <a:t>migueldeicaza</a:t>
            </a:r>
            <a:endParaRPr lang="en-US" sz="2400" dirty="0">
              <a:solidFill>
                <a:schemeClr val="bg1"/>
              </a:solidFill>
              <a:latin typeface="+mj-lt"/>
            </a:endParaRPr>
          </a:p>
          <a:p>
            <a:pPr>
              <a:lnSpc>
                <a:spcPct val="90000"/>
              </a:lnSpc>
              <a:spcAft>
                <a:spcPts val="600"/>
              </a:spcAft>
            </a:pPr>
            <a:r>
              <a:rPr lang="en-US" sz="2400" dirty="0">
                <a:solidFill>
                  <a:schemeClr val="bg1"/>
                </a:solidFill>
              </a:rPr>
              <a:t>Mads Torgersen</a:t>
            </a:r>
            <a:r>
              <a:rPr lang="en-US" sz="2400" dirty="0">
                <a:solidFill>
                  <a:schemeClr val="bg1"/>
                </a:solidFill>
                <a:latin typeface="+mj-lt"/>
              </a:rPr>
              <a:t>, C# Language Designer, @</a:t>
            </a:r>
            <a:r>
              <a:rPr lang="en-US" sz="2400" dirty="0" err="1">
                <a:solidFill>
                  <a:schemeClr val="bg1"/>
                </a:solidFill>
                <a:latin typeface="+mj-lt"/>
              </a:rPr>
              <a:t>madstorgersen</a:t>
            </a:r>
            <a:endParaRPr lang="en-US" sz="2400" dirty="0">
              <a:solidFill>
                <a:schemeClr val="bg1"/>
              </a:solidFill>
              <a:latin typeface="+mj-lt"/>
            </a:endParaRPr>
          </a:p>
        </p:txBody>
      </p:sp>
    </p:spTree>
    <p:extLst>
      <p:ext uri="{BB962C8B-B14F-4D97-AF65-F5344CB8AC3E}">
        <p14:creationId xmlns:p14="http://schemas.microsoft.com/office/powerpoint/2010/main" val="111782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90920"/>
          </a:xfrm>
        </p:spPr>
        <p:txBody>
          <a:bodyPr/>
          <a:lstStyle/>
          <a:p>
            <a:r>
              <a:rPr lang="en-US" sz="6470" dirty="0"/>
              <a:t>Demo</a:t>
            </a:r>
            <a:br>
              <a:rPr lang="en-US" sz="6470" dirty="0"/>
            </a:br>
            <a:br>
              <a:rPr lang="en-US" sz="6470" dirty="0"/>
            </a:br>
            <a:r>
              <a:rPr lang="en-US" sz="6600" dirty="0"/>
              <a:t>.NET Standard 2.0</a:t>
            </a:r>
            <a:endParaRPr lang="en-US" sz="6470" dirty="0"/>
          </a:p>
        </p:txBody>
      </p:sp>
      <p:sp>
        <p:nvSpPr>
          <p:cNvPr id="4" name="Text Placeholder 6">
            <a:extLst>
              <a:ext uri="{FF2B5EF4-FFF2-40B4-BE49-F238E27FC236}">
                <a16:creationId xmlns:a16="http://schemas.microsoft.com/office/drawing/2014/main" id="{1B1DDCA2-8663-453B-A9CC-5A95A82D860B}"/>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10249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2718821"/>
          </a:xfrm>
        </p:spPr>
        <p:txBody>
          <a:bodyPr/>
          <a:lstStyle/>
          <a:p>
            <a:r>
              <a:rPr lang="en-US" dirty="0"/>
              <a:t>Supports multiple SDK’s</a:t>
            </a:r>
          </a:p>
          <a:p>
            <a:r>
              <a:rPr lang="en-US" dirty="0"/>
              <a:t>All the templates in Visual Studio included</a:t>
            </a:r>
          </a:p>
          <a:p>
            <a:r>
              <a:rPr lang="en-US" dirty="0"/>
              <a:t>C#, F# and VB </a:t>
            </a:r>
          </a:p>
          <a:p>
            <a:r>
              <a:rPr lang="en-US" dirty="0"/>
              <a:t>New commands for Solutions, Project </a:t>
            </a:r>
            <a:r>
              <a:rPr lang="en-US"/>
              <a:t>to Project, …</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.NET Core CLI</a:t>
            </a:r>
          </a:p>
        </p:txBody>
      </p:sp>
      <p:pic>
        <p:nvPicPr>
          <p:cNvPr id="5" name="Picture 4">
            <a:extLst>
              <a:ext uri="{FF2B5EF4-FFF2-40B4-BE49-F238E27FC236}">
                <a16:creationId xmlns:a16="http://schemas.microsoft.com/office/drawing/2014/main" id="{030B7076-221A-4F32-9867-19554E5EB0F9}"/>
              </a:ext>
            </a:extLst>
          </p:cNvPr>
          <p:cNvPicPr>
            <a:picLocks noChangeAspect="1"/>
          </p:cNvPicPr>
          <p:nvPr/>
        </p:nvPicPr>
        <p:blipFill>
          <a:blip r:embed="rId3"/>
          <a:stretch>
            <a:fillRect/>
          </a:stretch>
        </p:blipFill>
        <p:spPr>
          <a:xfrm>
            <a:off x="9465312" y="185737"/>
            <a:ext cx="2457450" cy="866775"/>
          </a:xfrm>
          <a:prstGeom prst="rect">
            <a:avLst/>
          </a:prstGeom>
        </p:spPr>
      </p:pic>
    </p:spTree>
    <p:extLst>
      <p:ext uri="{BB962C8B-B14F-4D97-AF65-F5344CB8AC3E}">
        <p14:creationId xmlns:p14="http://schemas.microsoft.com/office/powerpoint/2010/main" val="32753147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90920"/>
          </a:xfrm>
        </p:spPr>
        <p:txBody>
          <a:bodyPr/>
          <a:lstStyle/>
          <a:p>
            <a:r>
              <a:rPr lang="en-US" sz="6470" dirty="0"/>
              <a:t>Demo</a:t>
            </a:r>
            <a:br>
              <a:rPr lang="en-US" sz="6470" dirty="0"/>
            </a:br>
            <a:br>
              <a:rPr lang="en-US" sz="6470" dirty="0"/>
            </a:br>
            <a:r>
              <a:rPr lang="en-US" sz="6600" dirty="0"/>
              <a:t>.NET Core CLI</a:t>
            </a:r>
            <a:endParaRPr lang="en-US" sz="6470" dirty="0"/>
          </a:p>
        </p:txBody>
      </p:sp>
      <p:sp>
        <p:nvSpPr>
          <p:cNvPr id="4" name="Text Placeholder 6">
            <a:extLst>
              <a:ext uri="{FF2B5EF4-FFF2-40B4-BE49-F238E27FC236}">
                <a16:creationId xmlns:a16="http://schemas.microsoft.com/office/drawing/2014/main" id="{BC138DA6-1C3C-4F45-A5A1-364EE1E7EDB9}"/>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95161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r>
              <a:rPr lang="en-US" dirty="0"/>
              <a:t>More APIs</a:t>
            </a:r>
          </a:p>
          <a:p>
            <a:r>
              <a:rPr lang="en-US" dirty="0"/>
              <a:t>More project templates</a:t>
            </a:r>
          </a:p>
          <a:p>
            <a:r>
              <a:rPr lang="en-US" dirty="0"/>
              <a:t>More distros</a:t>
            </a:r>
          </a:p>
          <a:p>
            <a:r>
              <a:rPr lang="en-US" dirty="0"/>
              <a:t>Simplified packaging</a:t>
            </a:r>
          </a:p>
          <a:p>
            <a:r>
              <a:rPr lang="en-US" dirty="0"/>
              <a:t>New and improved tooling in Visual Studio 2017</a:t>
            </a:r>
          </a:p>
          <a:p>
            <a:r>
              <a:rPr lang="en-US" dirty="0"/>
              <a:t>Visual Studio for Mac support</a:t>
            </a:r>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.NET Core 2.0</a:t>
            </a:r>
          </a:p>
        </p:txBody>
      </p:sp>
    </p:spTree>
    <p:extLst>
      <p:ext uri="{BB962C8B-B14F-4D97-AF65-F5344CB8AC3E}">
        <p14:creationId xmlns:p14="http://schemas.microsoft.com/office/powerpoint/2010/main" val="28798036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69239" y="1189177"/>
            <a:ext cx="11653523" cy="6037358"/>
          </a:xfrm>
        </p:spPr>
        <p:txBody>
          <a:bodyPr/>
          <a:lstStyle/>
          <a:p>
            <a:r>
              <a:rPr lang="en-US" dirty="0"/>
              <a:t>Faster (20% faster in Tech Empower benchmark)</a:t>
            </a:r>
          </a:p>
          <a:p>
            <a:r>
              <a:rPr lang="en-US" dirty="0"/>
              <a:t>Razor Pages </a:t>
            </a:r>
          </a:p>
          <a:p>
            <a:r>
              <a:rPr lang="en-US" dirty="0"/>
              <a:t>Razor support for C# 7.1</a:t>
            </a:r>
          </a:p>
          <a:p>
            <a:r>
              <a:rPr lang="en-US" dirty="0"/>
              <a:t>Smaller Publish (2.6MB vs 16.8 MB)</a:t>
            </a:r>
          </a:p>
          <a:p>
            <a:r>
              <a:rPr lang="en-US" dirty="0"/>
              <a:t>Azure Diagnostics &amp; Live Analytics</a:t>
            </a:r>
          </a:p>
          <a:p>
            <a:r>
              <a:rPr lang="en-US" dirty="0"/>
              <a:t>Angular and React templates</a:t>
            </a:r>
          </a:p>
          <a:p>
            <a:r>
              <a:rPr lang="en-US"/>
              <a:t>Authenticator App </a:t>
            </a:r>
            <a:r>
              <a:rPr lang="en-US" dirty="0"/>
              <a:t>support in templates</a:t>
            </a:r>
          </a:p>
          <a:p>
            <a:pPr marL="0" indent="0">
              <a:buNone/>
            </a:pPr>
            <a:endParaRPr lang="en-US" dirty="0"/>
          </a:p>
          <a:p>
            <a:endParaRPr lang="en-US" dirty="0"/>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ASP.NET Core 2.0</a:t>
            </a:r>
          </a:p>
        </p:txBody>
      </p:sp>
    </p:spTree>
    <p:extLst>
      <p:ext uri="{BB962C8B-B14F-4D97-AF65-F5344CB8AC3E}">
        <p14:creationId xmlns:p14="http://schemas.microsoft.com/office/powerpoint/2010/main" val="10846767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90920"/>
          </a:xfrm>
        </p:spPr>
        <p:txBody>
          <a:bodyPr/>
          <a:lstStyle/>
          <a:p>
            <a:r>
              <a:rPr lang="en-US" sz="6470" dirty="0"/>
              <a:t>Demo</a:t>
            </a:r>
            <a:br>
              <a:rPr lang="en-US" sz="6470" dirty="0"/>
            </a:br>
            <a:br>
              <a:rPr lang="en-US" sz="6470" dirty="0"/>
            </a:br>
            <a:r>
              <a:rPr lang="en-US" sz="6600" dirty="0"/>
              <a:t>ASP.NET Core 2.0</a:t>
            </a:r>
            <a:endParaRPr lang="en-US" sz="6470" dirty="0"/>
          </a:p>
        </p:txBody>
      </p:sp>
      <p:sp>
        <p:nvSpPr>
          <p:cNvPr id="4" name="Text Placeholder 6">
            <a:extLst>
              <a:ext uri="{FF2B5EF4-FFF2-40B4-BE49-F238E27FC236}">
                <a16:creationId xmlns:a16="http://schemas.microsoft.com/office/drawing/2014/main" id="{554826C2-277F-4235-BBEB-BD57B028DD82}"/>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49012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3440942"/>
          </a:xfrm>
          <a:prstGeom prst="rect">
            <a:avLst/>
          </a:prstGeom>
          <a:noFill/>
        </p:spPr>
        <p:txBody>
          <a:bodyPr wrap="square" lIns="182880" tIns="146304" rIns="182880" bIns="146304" rtlCol="0">
            <a:spAutoFit/>
          </a:bodyPr>
          <a:lstStyle/>
          <a:p>
            <a:pPr algn="ctr">
              <a:lnSpc>
                <a:spcPct val="90000"/>
              </a:lnSpc>
              <a:spcAft>
                <a:spcPts val="600"/>
              </a:spcAft>
            </a:pPr>
            <a:r>
              <a:rPr lang="en-US" sz="5400" dirty="0">
                <a:solidFill>
                  <a:schemeClr val="bg1"/>
                </a:solidFill>
                <a:latin typeface="+mj-lt"/>
              </a:rPr>
              <a:t>Announcing:</a:t>
            </a:r>
          </a:p>
          <a:p>
            <a:pPr algn="ctr">
              <a:lnSpc>
                <a:spcPct val="90000"/>
              </a:lnSpc>
              <a:spcAft>
                <a:spcPts val="600"/>
              </a:spcAft>
            </a:pPr>
            <a:r>
              <a:rPr lang="en-US" sz="5400" dirty="0">
                <a:solidFill>
                  <a:schemeClr val="bg1"/>
                </a:solidFill>
              </a:rPr>
              <a:t>Windows Compatibility Pack for .NET Core</a:t>
            </a:r>
          </a:p>
          <a:p>
            <a:pPr algn="ctr">
              <a:lnSpc>
                <a:spcPct val="90000"/>
              </a:lnSpc>
              <a:spcAft>
                <a:spcPts val="600"/>
              </a:spcAft>
            </a:pPr>
            <a:endParaRPr lang="en-US" sz="5400" dirty="0">
              <a:solidFill>
                <a:schemeClr val="bg1"/>
              </a:solidFill>
              <a:latin typeface="+mj-lt"/>
            </a:endParaRPr>
          </a:p>
        </p:txBody>
      </p:sp>
    </p:spTree>
    <p:extLst>
      <p:ext uri="{BB962C8B-B14F-4D97-AF65-F5344CB8AC3E}">
        <p14:creationId xmlns:p14="http://schemas.microsoft.com/office/powerpoint/2010/main" val="17406361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E1C210-BE3C-482F-B422-DD7E9AE8E423}"/>
              </a:ext>
            </a:extLst>
          </p:cNvPr>
          <p:cNvSpPr>
            <a:spLocks noGrp="1"/>
          </p:cNvSpPr>
          <p:nvPr>
            <p:ph type="body" sz="quarter" idx="10"/>
          </p:nvPr>
        </p:nvSpPr>
        <p:spPr>
          <a:xfrm>
            <a:off x="269239" y="1189177"/>
            <a:ext cx="11653523" cy="5003357"/>
          </a:xfrm>
        </p:spPr>
        <p:txBody>
          <a:bodyPr/>
          <a:lstStyle/>
          <a:p>
            <a:r>
              <a:rPr lang="en-US" sz="3600" dirty="0"/>
              <a:t>Microsoft.Win32.Registry</a:t>
            </a:r>
          </a:p>
          <a:p>
            <a:r>
              <a:rPr lang="en-US" sz="3600" dirty="0" err="1"/>
              <a:t>System.CodeDom</a:t>
            </a:r>
            <a:endParaRPr lang="en-US" sz="3600" dirty="0"/>
          </a:p>
          <a:p>
            <a:r>
              <a:rPr lang="en-US" sz="3600" dirty="0" err="1"/>
              <a:t>System.Configuration.ConfigurationManager</a:t>
            </a:r>
            <a:endParaRPr lang="en-US" sz="3600" dirty="0"/>
          </a:p>
          <a:p>
            <a:r>
              <a:rPr lang="en-US" sz="3600" dirty="0" err="1"/>
              <a:t>System.Drawing</a:t>
            </a:r>
            <a:r>
              <a:rPr lang="en-US" sz="3600" dirty="0"/>
              <a:t> </a:t>
            </a:r>
          </a:p>
          <a:p>
            <a:r>
              <a:rPr lang="en-US" sz="3600" dirty="0" err="1"/>
              <a:t>System.Runtime.Caching</a:t>
            </a:r>
            <a:endParaRPr lang="en-US" sz="3600" dirty="0"/>
          </a:p>
          <a:p>
            <a:r>
              <a:rPr lang="en-US" sz="3600" dirty="0"/>
              <a:t>And </a:t>
            </a:r>
            <a:r>
              <a:rPr lang="en-US" sz="3600"/>
              <a:t>many more</a:t>
            </a:r>
            <a:r>
              <a:rPr lang="en-US" sz="3600" dirty="0"/>
              <a:t>…</a:t>
            </a:r>
          </a:p>
          <a:p>
            <a:endParaRPr lang="en-US" sz="3600" dirty="0"/>
          </a:p>
          <a:p>
            <a:r>
              <a:rPr lang="en-US" dirty="0"/>
              <a:t>PREVIEW AVAILABLE SOON</a:t>
            </a:r>
          </a:p>
        </p:txBody>
      </p:sp>
      <p:sp>
        <p:nvSpPr>
          <p:cNvPr id="3" name="Title 2">
            <a:extLst>
              <a:ext uri="{FF2B5EF4-FFF2-40B4-BE49-F238E27FC236}">
                <a16:creationId xmlns:a16="http://schemas.microsoft.com/office/drawing/2014/main" id="{73310152-5D53-4C84-9786-B301FBFFA1BB}"/>
              </a:ext>
            </a:extLst>
          </p:cNvPr>
          <p:cNvSpPr>
            <a:spLocks noGrp="1"/>
          </p:cNvSpPr>
          <p:nvPr>
            <p:ph type="title"/>
          </p:nvPr>
        </p:nvSpPr>
        <p:spPr/>
        <p:txBody>
          <a:bodyPr/>
          <a:lstStyle/>
          <a:p>
            <a:r>
              <a:rPr lang="en-US" dirty="0"/>
              <a:t>Windows Compatibility Pack for .NET Core</a:t>
            </a:r>
          </a:p>
        </p:txBody>
      </p:sp>
    </p:spTree>
    <p:extLst>
      <p:ext uri="{BB962C8B-B14F-4D97-AF65-F5344CB8AC3E}">
        <p14:creationId xmlns:p14="http://schemas.microsoft.com/office/powerpoint/2010/main" val="31285793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CEB59B-B471-49B1-B52C-96E6181CD406}"/>
              </a:ext>
            </a:extLst>
          </p:cNvPr>
          <p:cNvSpPr>
            <a:spLocks noGrp="1"/>
          </p:cNvSpPr>
          <p:nvPr>
            <p:ph type="body" sz="quarter" idx="10"/>
          </p:nvPr>
        </p:nvSpPr>
        <p:spPr>
          <a:xfrm>
            <a:off x="269239" y="1189177"/>
            <a:ext cx="11222545" cy="2055114"/>
          </a:xfrm>
        </p:spPr>
        <p:txBody>
          <a:bodyPr/>
          <a:lstStyle/>
          <a:p>
            <a:r>
              <a:rPr lang="en-US" dirty="0"/>
              <a:t>Azure Functions</a:t>
            </a:r>
          </a:p>
          <a:p>
            <a:r>
              <a:rPr lang="en-US" dirty="0"/>
              <a:t>CI/CD support for containers &amp; App Service</a:t>
            </a:r>
          </a:p>
          <a:p>
            <a:r>
              <a:rPr lang="en-US" dirty="0"/>
              <a:t>Azure Diagnostics</a:t>
            </a:r>
          </a:p>
        </p:txBody>
      </p:sp>
      <p:sp>
        <p:nvSpPr>
          <p:cNvPr id="4" name="Title 3">
            <a:extLst>
              <a:ext uri="{FF2B5EF4-FFF2-40B4-BE49-F238E27FC236}">
                <a16:creationId xmlns:a16="http://schemas.microsoft.com/office/drawing/2014/main" id="{E872E204-BA4D-45BF-BFA2-07342A21B66E}"/>
              </a:ext>
            </a:extLst>
          </p:cNvPr>
          <p:cNvSpPr>
            <a:spLocks noGrp="1"/>
          </p:cNvSpPr>
          <p:nvPr>
            <p:ph type="title"/>
          </p:nvPr>
        </p:nvSpPr>
        <p:spPr/>
        <p:txBody>
          <a:bodyPr/>
          <a:lstStyle/>
          <a:p>
            <a:r>
              <a:rPr lang="en-US" sz="4400" dirty="0"/>
              <a:t>Visual Studio 2017 and Azure</a:t>
            </a:r>
          </a:p>
        </p:txBody>
      </p:sp>
      <p:pic>
        <p:nvPicPr>
          <p:cNvPr id="3" name="Picture 2">
            <a:extLst>
              <a:ext uri="{FF2B5EF4-FFF2-40B4-BE49-F238E27FC236}">
                <a16:creationId xmlns:a16="http://schemas.microsoft.com/office/drawing/2014/main" id="{9FB55A0A-69B8-4894-8D80-E172E9E038BD}"/>
              </a:ext>
            </a:extLst>
          </p:cNvPr>
          <p:cNvPicPr>
            <a:picLocks noChangeAspect="1"/>
          </p:cNvPicPr>
          <p:nvPr/>
        </p:nvPicPr>
        <p:blipFill>
          <a:blip r:embed="rId3"/>
          <a:stretch>
            <a:fillRect/>
          </a:stretch>
        </p:blipFill>
        <p:spPr>
          <a:xfrm>
            <a:off x="6283152" y="2533879"/>
            <a:ext cx="5908848" cy="3730756"/>
          </a:xfrm>
          <a:prstGeom prst="rect">
            <a:avLst/>
          </a:prstGeom>
        </p:spPr>
      </p:pic>
    </p:spTree>
    <p:extLst>
      <p:ext uri="{BB962C8B-B14F-4D97-AF65-F5344CB8AC3E}">
        <p14:creationId xmlns:p14="http://schemas.microsoft.com/office/powerpoint/2010/main" val="31100987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and Container diagnostics</a:t>
            </a:r>
          </a:p>
        </p:txBody>
      </p:sp>
      <p:sp>
        <p:nvSpPr>
          <p:cNvPr id="3" name="Content Placeholder 2"/>
          <p:cNvSpPr>
            <a:spLocks noGrp="1"/>
          </p:cNvSpPr>
          <p:nvPr>
            <p:ph type="body" sz="quarter" idx="10"/>
          </p:nvPr>
        </p:nvSpPr>
        <p:spPr>
          <a:xfrm>
            <a:off x="135425" y="1501492"/>
            <a:ext cx="11655078" cy="4674165"/>
          </a:xfrm>
        </p:spPr>
        <p:txBody>
          <a:bodyPr/>
          <a:lstStyle/>
          <a:p>
            <a:pPr>
              <a:spcBef>
                <a:spcPts val="2353"/>
              </a:spcBef>
            </a:pPr>
            <a:r>
              <a:rPr lang="en-US" dirty="0">
                <a:gradFill>
                  <a:gsLst>
                    <a:gs pos="13072">
                      <a:schemeClr val="tx2"/>
                    </a:gs>
                    <a:gs pos="67000">
                      <a:schemeClr val="tx2"/>
                    </a:gs>
                  </a:gsLst>
                  <a:lin ang="5400000" scaled="0"/>
                </a:gradFill>
              </a:rPr>
              <a:t>Simple</a:t>
            </a:r>
          </a:p>
          <a:p>
            <a:pPr marL="0" lvl="1">
              <a:spcBef>
                <a:spcPts val="784"/>
              </a:spcBef>
            </a:pPr>
            <a:r>
              <a:rPr lang="en-US" sz="1961" dirty="0"/>
              <a:t>No modifications to your app</a:t>
            </a:r>
          </a:p>
          <a:p>
            <a:pPr marL="0" lvl="1">
              <a:spcBef>
                <a:spcPts val="784"/>
              </a:spcBef>
            </a:pPr>
            <a:r>
              <a:rPr lang="en-US" sz="1961" dirty="0"/>
              <a:t>No republishing of your app</a:t>
            </a:r>
          </a:p>
          <a:p>
            <a:pPr>
              <a:spcBef>
                <a:spcPts val="2353"/>
              </a:spcBef>
            </a:pPr>
            <a:r>
              <a:rPr lang="en-US" dirty="0">
                <a:gradFill>
                  <a:gsLst>
                    <a:gs pos="13072">
                      <a:schemeClr val="tx2"/>
                    </a:gs>
                    <a:gs pos="67000">
                      <a:schemeClr val="tx2"/>
                    </a:gs>
                  </a:gsLst>
                  <a:lin ang="5400000" scaled="0"/>
                </a:gradFill>
              </a:rPr>
              <a:t>From the Azure Portal</a:t>
            </a:r>
          </a:p>
          <a:p>
            <a:pPr marL="0" lvl="1">
              <a:spcBef>
                <a:spcPts val="784"/>
              </a:spcBef>
            </a:pPr>
            <a:r>
              <a:rPr lang="en-US" sz="1961" dirty="0"/>
              <a:t>Enable/Disable analytics and diagnostics</a:t>
            </a:r>
          </a:p>
          <a:p>
            <a:pPr marL="0" lvl="1">
              <a:spcBef>
                <a:spcPts val="784"/>
              </a:spcBef>
            </a:pPr>
            <a:r>
              <a:rPr lang="en-US" sz="1961" dirty="0"/>
              <a:t>See common crashes and performance problems including seeing code</a:t>
            </a:r>
          </a:p>
          <a:p>
            <a:pPr>
              <a:spcBef>
                <a:spcPts val="2353"/>
              </a:spcBef>
            </a:pPr>
            <a:r>
              <a:rPr lang="en-US" dirty="0">
                <a:gradFill>
                  <a:gsLst>
                    <a:gs pos="13072">
                      <a:schemeClr val="tx2"/>
                    </a:gs>
                    <a:gs pos="67000">
                      <a:schemeClr val="tx2"/>
                    </a:gs>
                  </a:gsLst>
                  <a:lin ang="5400000" scaled="0"/>
                </a:gradFill>
              </a:rPr>
              <a:t>From Visual Studio</a:t>
            </a:r>
          </a:p>
          <a:p>
            <a:pPr marL="0" lvl="1">
              <a:spcBef>
                <a:spcPts val="784"/>
              </a:spcBef>
            </a:pPr>
            <a:r>
              <a:rPr lang="en-US" sz="1961" dirty="0"/>
              <a:t>See analytics data from portal in real time</a:t>
            </a:r>
          </a:p>
          <a:p>
            <a:pPr marL="0" lvl="1">
              <a:spcBef>
                <a:spcPts val="784"/>
              </a:spcBef>
            </a:pPr>
            <a:r>
              <a:rPr lang="en-US" sz="1961" dirty="0"/>
              <a:t>Use “</a:t>
            </a:r>
            <a:r>
              <a:rPr lang="en-US" sz="1961" dirty="0">
                <a:latin typeface="Segoe UI Semibold" panose="020B0702040204020203" pitchFamily="34" charset="0"/>
                <a:cs typeface="Segoe UI Semibold" panose="020B0702040204020203" pitchFamily="34" charset="0"/>
              </a:rPr>
              <a:t>snap points</a:t>
            </a:r>
            <a:r>
              <a:rPr lang="en-US" sz="1961" dirty="0"/>
              <a:t>” to debug a running application</a:t>
            </a:r>
          </a:p>
        </p:txBody>
      </p:sp>
      <p:pic>
        <p:nvPicPr>
          <p:cNvPr id="4" name="Picture 3">
            <a:extLst>
              <a:ext uri="{FF2B5EF4-FFF2-40B4-BE49-F238E27FC236}">
                <a16:creationId xmlns:a16="http://schemas.microsoft.com/office/drawing/2014/main" id="{EC7AB816-8F54-48F9-9F7A-4DDD323ACAE5}"/>
              </a:ext>
            </a:extLst>
          </p:cNvPr>
          <p:cNvPicPr>
            <a:picLocks noChangeAspect="1"/>
          </p:cNvPicPr>
          <p:nvPr/>
        </p:nvPicPr>
        <p:blipFill>
          <a:blip r:embed="rId3"/>
          <a:stretch>
            <a:fillRect/>
          </a:stretch>
        </p:blipFill>
        <p:spPr>
          <a:xfrm>
            <a:off x="5820964" y="4591396"/>
            <a:ext cx="6320879" cy="1584261"/>
          </a:xfrm>
          <a:prstGeom prst="rect">
            <a:avLst/>
          </a:prstGeom>
        </p:spPr>
      </p:pic>
      <p:pic>
        <p:nvPicPr>
          <p:cNvPr id="6" name="Picture 5">
            <a:extLst>
              <a:ext uri="{FF2B5EF4-FFF2-40B4-BE49-F238E27FC236}">
                <a16:creationId xmlns:a16="http://schemas.microsoft.com/office/drawing/2014/main" id="{5B12C3AC-6E87-4868-BBA5-2DDD2F3A3421}"/>
              </a:ext>
            </a:extLst>
          </p:cNvPr>
          <p:cNvPicPr>
            <a:picLocks noChangeAspect="1"/>
          </p:cNvPicPr>
          <p:nvPr/>
        </p:nvPicPr>
        <p:blipFill>
          <a:blip r:embed="rId4"/>
          <a:stretch>
            <a:fillRect/>
          </a:stretch>
        </p:blipFill>
        <p:spPr>
          <a:xfrm>
            <a:off x="5800130" y="1108870"/>
            <a:ext cx="6341713" cy="2899069"/>
          </a:xfrm>
          <a:prstGeom prst="rect">
            <a:avLst/>
          </a:prstGeom>
        </p:spPr>
      </p:pic>
    </p:spTree>
    <p:extLst>
      <p:ext uri="{BB962C8B-B14F-4D97-AF65-F5344CB8AC3E}">
        <p14:creationId xmlns:p14="http://schemas.microsoft.com/office/powerpoint/2010/main" val="7755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p:nvPr/>
        </p:nvSpPr>
        <p:spPr bwMode="auto">
          <a:xfrm>
            <a:off x="269300" y="1456886"/>
            <a:ext cx="5781940" cy="367534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p:cNvSpPr/>
          <p:nvPr/>
        </p:nvSpPr>
        <p:spPr bwMode="auto">
          <a:xfrm>
            <a:off x="6140758" y="1456886"/>
            <a:ext cx="5781940" cy="367534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.NET is active and growing</a:t>
            </a:r>
          </a:p>
        </p:txBody>
      </p:sp>
      <p:pic>
        <p:nvPicPr>
          <p:cNvPr id="4" name="Picture 3"/>
          <p:cNvPicPr>
            <a:picLocks noChangeAspect="1"/>
          </p:cNvPicPr>
          <p:nvPr/>
        </p:nvPicPr>
        <p:blipFill>
          <a:blip r:embed="rId3"/>
          <a:stretch>
            <a:fillRect/>
          </a:stretch>
        </p:blipFill>
        <p:spPr>
          <a:xfrm>
            <a:off x="418029" y="1630556"/>
            <a:ext cx="5016434" cy="3283182"/>
          </a:xfrm>
          <a:prstGeom prst="rect">
            <a:avLst/>
          </a:prstGeom>
        </p:spPr>
      </p:pic>
      <p:sp>
        <p:nvSpPr>
          <p:cNvPr id="5" name="TextBox 4"/>
          <p:cNvSpPr txBox="1"/>
          <p:nvPr/>
        </p:nvSpPr>
        <p:spPr>
          <a:xfrm>
            <a:off x="269302" y="5132189"/>
            <a:ext cx="5439520" cy="778454"/>
          </a:xfrm>
          <a:prstGeom prst="rect">
            <a:avLst/>
          </a:prstGeom>
          <a:noFill/>
        </p:spPr>
        <p:txBody>
          <a:bodyPr wrap="square" lIns="179285" tIns="143428" rIns="179285" bIns="143428" rtlCol="0">
            <a:spAutoFit/>
          </a:bodyPr>
          <a:lstStyle/>
          <a:p>
            <a:pPr defTabSz="914314">
              <a:lnSpc>
                <a:spcPct val="90000"/>
              </a:lnSpc>
            </a:pPr>
            <a:r>
              <a:rPr lang="en-US" sz="1765" dirty="0">
                <a:solidFill>
                  <a:schemeClr val="bg1"/>
                </a:solidFill>
                <a:latin typeface="Segoe UI Semilight"/>
              </a:rPr>
              <a:t>.NET Core debuts at #3 most loved Framework on Stack Overflow Technology Survey 2017</a:t>
            </a:r>
          </a:p>
        </p:txBody>
      </p:sp>
      <p:sp>
        <p:nvSpPr>
          <p:cNvPr id="6" name="TextBox 5"/>
          <p:cNvSpPr txBox="1"/>
          <p:nvPr/>
        </p:nvSpPr>
        <p:spPr>
          <a:xfrm>
            <a:off x="269240" y="6301352"/>
            <a:ext cx="4772254" cy="455857"/>
          </a:xfrm>
          <a:prstGeom prst="rect">
            <a:avLst/>
          </a:prstGeom>
          <a:noFill/>
        </p:spPr>
        <p:txBody>
          <a:bodyPr wrap="square" lIns="179285" tIns="143428" rIns="179285" bIns="143428" rtlCol="0">
            <a:spAutoFit/>
          </a:bodyPr>
          <a:lstStyle/>
          <a:p>
            <a:pPr defTabSz="914314">
              <a:lnSpc>
                <a:spcPct val="90000"/>
              </a:lnSpc>
            </a:pPr>
            <a:r>
              <a:rPr lang="en-US" sz="1200" dirty="0">
                <a:solidFill>
                  <a:schemeClr val="bg1"/>
                </a:solidFill>
                <a:latin typeface="Segoe UI" panose="020B0502040204020203" pitchFamily="34" charset="0"/>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9663" y="1617561"/>
            <a:ext cx="5324130" cy="1771682"/>
          </a:xfrm>
          <a:prstGeom prst="rect">
            <a:avLst/>
          </a:prstGeom>
        </p:spPr>
      </p:pic>
      <p:sp>
        <p:nvSpPr>
          <p:cNvPr id="13" name="TextBox 12"/>
          <p:cNvSpPr txBox="1"/>
          <p:nvPr/>
        </p:nvSpPr>
        <p:spPr>
          <a:xfrm>
            <a:off x="6140757" y="5132189"/>
            <a:ext cx="5782005" cy="778454"/>
          </a:xfrm>
          <a:prstGeom prst="rect">
            <a:avLst/>
          </a:prstGeom>
          <a:noFill/>
        </p:spPr>
        <p:txBody>
          <a:bodyPr wrap="square" lIns="179285" tIns="143428" rIns="179285" bIns="143428" rtlCol="0">
            <a:spAutoFit/>
          </a:bodyPr>
          <a:lstStyle/>
          <a:p>
            <a:pPr defTabSz="914314">
              <a:lnSpc>
                <a:spcPct val="90000"/>
              </a:lnSpc>
            </a:pPr>
            <a:r>
              <a:rPr lang="en-US" sz="1765" dirty="0">
                <a:solidFill>
                  <a:schemeClr val="bg1"/>
                </a:solidFill>
                <a:latin typeface="Segoe UI Semilight"/>
              </a:rPr>
              <a:t>C# is #3 most popular language for desktop and web developers on Stack Overflow Technology Survey 2017</a:t>
            </a:r>
          </a:p>
        </p:txBody>
      </p:sp>
      <p:grpSp>
        <p:nvGrpSpPr>
          <p:cNvPr id="15" name="Group 14"/>
          <p:cNvGrpSpPr>
            <a:grpSpLocks noChangeAspect="1"/>
          </p:cNvGrpSpPr>
          <p:nvPr/>
        </p:nvGrpSpPr>
        <p:grpSpPr>
          <a:xfrm>
            <a:off x="1290151" y="3137049"/>
            <a:ext cx="221510" cy="222293"/>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grpSp>
      <p:grpSp>
        <p:nvGrpSpPr>
          <p:cNvPr id="19" name="Group 18"/>
          <p:cNvGrpSpPr>
            <a:grpSpLocks noChangeAspect="1"/>
          </p:cNvGrpSpPr>
          <p:nvPr/>
        </p:nvGrpSpPr>
        <p:grpSpPr>
          <a:xfrm>
            <a:off x="7685642" y="3147213"/>
            <a:ext cx="221510" cy="222293"/>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grpSp>
    </p:spTree>
    <p:extLst>
      <p:ext uri="{BB962C8B-B14F-4D97-AF65-F5344CB8AC3E}">
        <p14:creationId xmlns:p14="http://schemas.microsoft.com/office/powerpoint/2010/main" val="378991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6220884" cy="6857027"/>
          </a:xfrm>
          <a:prstGeom prst="rect">
            <a:avLst/>
          </a:prstGeom>
        </p:spPr>
      </p:pic>
      <p:sp>
        <p:nvSpPr>
          <p:cNvPr id="3" name="Content Placeholder 2">
            <a:extLst>
              <a:ext uri="{FF2B5EF4-FFF2-40B4-BE49-F238E27FC236}">
                <a16:creationId xmlns:a16="http://schemas.microsoft.com/office/drawing/2014/main" id="{29EDFDDF-78C2-4D7B-9D6A-D34FBFE5AE08}"/>
              </a:ext>
            </a:extLst>
          </p:cNvPr>
          <p:cNvSpPr txBox="1">
            <a:spLocks/>
          </p:cNvSpPr>
          <p:nvPr/>
        </p:nvSpPr>
        <p:spPr>
          <a:xfrm>
            <a:off x="6462584" y="222422"/>
            <a:ext cx="5729416" cy="525838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3529"/>
              </a:spcBef>
              <a:buNone/>
            </a:pPr>
            <a:r>
              <a:rPr lang="en-US" sz="3600" dirty="0">
                <a:latin typeface="+mn-lt"/>
              </a:rPr>
              <a:t>.NET architecture guides</a:t>
            </a:r>
          </a:p>
          <a:p>
            <a:pPr marL="0" indent="0">
              <a:spcBef>
                <a:spcPts val="3529"/>
              </a:spcBef>
              <a:buNone/>
            </a:pPr>
            <a:r>
              <a:rPr lang="en-US" sz="3600" dirty="0">
                <a:latin typeface="+mn-lt"/>
              </a:rPr>
              <a:t>Available </a:t>
            </a:r>
            <a:r>
              <a:rPr lang="en-US" sz="3600" dirty="0">
                <a:latin typeface="+mn-lt"/>
                <a:cs typeface="Segoe UI Semibold" panose="020B0702040204020203" pitchFamily="34" charset="0"/>
              </a:rPr>
              <a:t>now</a:t>
            </a:r>
            <a:r>
              <a:rPr lang="en-US" sz="3600" dirty="0">
                <a:latin typeface="+mn-lt"/>
              </a:rPr>
              <a:t> at: </a:t>
            </a:r>
            <a:r>
              <a:rPr lang="en-US" sz="3200" dirty="0">
                <a:latin typeface="+mn-lt"/>
                <a:hlinkClick r:id="rId4"/>
              </a:rPr>
              <a:t>https://dot.net/architecture</a:t>
            </a:r>
            <a:r>
              <a:rPr lang="en-US" sz="3200" dirty="0">
                <a:latin typeface="+mn-lt"/>
              </a:rPr>
              <a:t> </a:t>
            </a:r>
            <a:endParaRPr lang="en-US" sz="3600" dirty="0">
              <a:latin typeface="+mn-lt"/>
            </a:endParaRPr>
          </a:p>
          <a:p>
            <a:pPr>
              <a:spcBef>
                <a:spcPts val="5294"/>
              </a:spcBef>
            </a:pPr>
            <a:r>
              <a:rPr lang="en-US" sz="2800" dirty="0"/>
              <a:t>eBooks &amp; samples: Web, Containers, mobile</a:t>
            </a:r>
          </a:p>
          <a:p>
            <a:pPr>
              <a:spcBef>
                <a:spcPts val="2353"/>
              </a:spcBef>
            </a:pPr>
            <a:r>
              <a:rPr lang="en-US" sz="2800" dirty="0"/>
              <a:t>Patterns: Health checks, queueing</a:t>
            </a:r>
          </a:p>
          <a:p>
            <a:pPr>
              <a:spcBef>
                <a:spcPts val="2353"/>
              </a:spcBef>
            </a:pPr>
            <a:r>
              <a:rPr lang="en-US" sz="2800" dirty="0"/>
              <a:t>More books and patterns coming…</a:t>
            </a:r>
          </a:p>
        </p:txBody>
      </p:sp>
    </p:spTree>
    <p:extLst>
      <p:ext uri="{BB962C8B-B14F-4D97-AF65-F5344CB8AC3E}">
        <p14:creationId xmlns:p14="http://schemas.microsoft.com/office/powerpoint/2010/main" val="17243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4701095"/>
          </a:xfrm>
        </p:spPr>
        <p:txBody>
          <a:bodyPr/>
          <a:lstStyle/>
          <a:p>
            <a:r>
              <a:rPr lang="en-US" sz="6470" dirty="0"/>
              <a:t>Demo</a:t>
            </a:r>
            <a:br>
              <a:rPr lang="en-US" sz="6470" dirty="0"/>
            </a:br>
            <a:br>
              <a:rPr lang="en-US" sz="6470" dirty="0"/>
            </a:br>
            <a:r>
              <a:rPr lang="en-US" sz="6600" dirty="0"/>
              <a:t>Azure Diagnostics</a:t>
            </a:r>
            <a:br>
              <a:rPr lang="en-US" sz="6600" dirty="0"/>
            </a:br>
            <a:r>
              <a:rPr lang="en-US" sz="6000" dirty="0"/>
              <a:t>CI/CD</a:t>
            </a:r>
            <a:br>
              <a:rPr lang="en-US" sz="6000" dirty="0"/>
            </a:br>
            <a:endParaRPr lang="en-US" sz="6470" dirty="0"/>
          </a:p>
        </p:txBody>
      </p:sp>
      <p:sp>
        <p:nvSpPr>
          <p:cNvPr id="4" name="Text Placeholder 6">
            <a:extLst>
              <a:ext uri="{FF2B5EF4-FFF2-40B4-BE49-F238E27FC236}">
                <a16:creationId xmlns:a16="http://schemas.microsoft.com/office/drawing/2014/main" id="{8B153B2D-7F16-4AA0-A0FA-CBB374A40E46}"/>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3100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Mobile .NET</a:t>
            </a:r>
          </a:p>
        </p:txBody>
      </p:sp>
      <p:sp>
        <p:nvSpPr>
          <p:cNvPr id="4" name="Text Placeholder 3"/>
          <p:cNvSpPr>
            <a:spLocks noGrp="1"/>
          </p:cNvSpPr>
          <p:nvPr>
            <p:ph type="body" sz="quarter" idx="12"/>
          </p:nvPr>
        </p:nvSpPr>
        <p:spPr/>
        <p:txBody>
          <a:bodyPr/>
          <a:lstStyle/>
          <a:p>
            <a:r>
              <a:rPr lang="en-US" dirty="0"/>
              <a:t>Miguel de </a:t>
            </a:r>
            <a:r>
              <a:rPr lang="en-US" dirty="0" err="1"/>
              <a:t>Icaza</a:t>
            </a:r>
            <a:endParaRPr lang="en-US" dirty="0"/>
          </a:p>
        </p:txBody>
      </p:sp>
    </p:spTree>
    <p:extLst>
      <p:ext uri="{BB962C8B-B14F-4D97-AF65-F5344CB8AC3E}">
        <p14:creationId xmlns:p14="http://schemas.microsoft.com/office/powerpoint/2010/main" val="1185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5EF10-3C43-42B4-B606-074092E15935}"/>
              </a:ext>
            </a:extLst>
          </p:cNvPr>
          <p:cNvSpPr>
            <a:spLocks noGrp="1"/>
          </p:cNvSpPr>
          <p:nvPr>
            <p:ph type="body" sz="quarter" idx="10"/>
          </p:nvPr>
        </p:nvSpPr>
        <p:spPr>
          <a:xfrm>
            <a:off x="269239" y="1189177"/>
            <a:ext cx="11653523" cy="4309641"/>
          </a:xfrm>
        </p:spPr>
        <p:txBody>
          <a:bodyPr/>
          <a:lstStyle/>
          <a:p>
            <a:r>
              <a:rPr lang="en-US" sz="3600" dirty="0"/>
              <a:t>Mobile Operating System Update Season</a:t>
            </a:r>
          </a:p>
          <a:p>
            <a:pPr lvl="1"/>
            <a:endParaRPr lang="en-US" sz="2032" dirty="0"/>
          </a:p>
          <a:p>
            <a:r>
              <a:rPr lang="en-US" sz="3600" dirty="0"/>
              <a:t>                    Oreo</a:t>
            </a:r>
          </a:p>
          <a:p>
            <a:pPr lvl="1"/>
            <a:r>
              <a:rPr lang="en-US" sz="2032" dirty="0"/>
              <a:t>Multi-display, text sizing, </a:t>
            </a:r>
            <a:r>
              <a:rPr lang="en-US" sz="2032" dirty="0" err="1"/>
              <a:t>PiP</a:t>
            </a:r>
            <a:r>
              <a:rPr lang="en-US" sz="2032" dirty="0"/>
              <a:t>, </a:t>
            </a:r>
          </a:p>
          <a:p>
            <a:pPr lvl="1"/>
            <a:endParaRPr lang="en-US" sz="2032" dirty="0"/>
          </a:p>
          <a:p>
            <a:r>
              <a:rPr lang="en-US" sz="3600" dirty="0"/>
              <a:t>Fresh Apple Support </a:t>
            </a:r>
          </a:p>
          <a:p>
            <a:pPr lvl="1"/>
            <a:r>
              <a:rPr lang="en-US" sz="2032" dirty="0"/>
              <a:t>iOS 11, </a:t>
            </a:r>
            <a:r>
              <a:rPr lang="en-US" sz="2032" dirty="0" err="1"/>
              <a:t>tvOS</a:t>
            </a:r>
            <a:r>
              <a:rPr lang="en-US" sz="2032" dirty="0"/>
              <a:t> 11, </a:t>
            </a:r>
            <a:r>
              <a:rPr lang="en-US" sz="2032" dirty="0" err="1"/>
              <a:t>watchOS</a:t>
            </a:r>
            <a:r>
              <a:rPr lang="en-US" sz="2032" dirty="0"/>
              <a:t> 4</a:t>
            </a:r>
          </a:p>
          <a:p>
            <a:pPr lvl="1"/>
            <a:r>
              <a:rPr lang="en-US" sz="2032" dirty="0" err="1"/>
              <a:t>CoreML</a:t>
            </a:r>
            <a:r>
              <a:rPr lang="en-US" sz="2032" dirty="0"/>
              <a:t> rolling out </a:t>
            </a:r>
            <a:r>
              <a:rPr lang="mr-IN" sz="2032" dirty="0"/>
              <a:t>–</a:t>
            </a:r>
            <a:r>
              <a:rPr lang="en-US" sz="2032" dirty="0"/>
              <a:t> </a:t>
            </a:r>
            <a:r>
              <a:rPr lang="en-US" sz="2032" dirty="0" err="1"/>
              <a:t>SeeingAI</a:t>
            </a:r>
            <a:r>
              <a:rPr lang="en-US" sz="2032" dirty="0"/>
              <a:t> using it now</a:t>
            </a:r>
          </a:p>
          <a:p>
            <a:pPr lvl="1"/>
            <a:r>
              <a:rPr lang="en-US" sz="2032" dirty="0" err="1"/>
              <a:t>ARKit</a:t>
            </a:r>
            <a:endParaRPr lang="en-US" sz="2032" dirty="0"/>
          </a:p>
          <a:p>
            <a:pPr lvl="1"/>
            <a:r>
              <a:rPr lang="en-US" sz="2032" dirty="0"/>
              <a:t>Vision</a:t>
            </a:r>
          </a:p>
        </p:txBody>
      </p:sp>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Google and Apple</a:t>
            </a:r>
          </a:p>
        </p:txBody>
      </p:sp>
      <p:pic>
        <p:nvPicPr>
          <p:cNvPr id="5" name="Picture 4"/>
          <p:cNvPicPr>
            <a:picLocks noChangeAspect="1"/>
          </p:cNvPicPr>
          <p:nvPr/>
        </p:nvPicPr>
        <p:blipFill>
          <a:blip r:embed="rId2"/>
          <a:stretch>
            <a:fillRect/>
          </a:stretch>
        </p:blipFill>
        <p:spPr>
          <a:xfrm>
            <a:off x="772608" y="2165300"/>
            <a:ext cx="2443929" cy="535241"/>
          </a:xfrm>
          <a:prstGeom prst="rect">
            <a:avLst/>
          </a:prstGeom>
        </p:spPr>
      </p:pic>
      <p:pic>
        <p:nvPicPr>
          <p:cNvPr id="6" name="Picture 5"/>
          <p:cNvPicPr>
            <a:picLocks noChangeAspect="1"/>
          </p:cNvPicPr>
          <p:nvPr/>
        </p:nvPicPr>
        <p:blipFill>
          <a:blip r:embed="rId3"/>
          <a:stretch>
            <a:fillRect/>
          </a:stretch>
        </p:blipFill>
        <p:spPr>
          <a:xfrm>
            <a:off x="6657041" y="3304756"/>
            <a:ext cx="1062915" cy="1062915"/>
          </a:xfrm>
          <a:prstGeom prst="rect">
            <a:avLst/>
          </a:prstGeom>
        </p:spPr>
      </p:pic>
    </p:spTree>
    <p:extLst>
      <p:ext uri="{BB962C8B-B14F-4D97-AF65-F5344CB8AC3E}">
        <p14:creationId xmlns:p14="http://schemas.microsoft.com/office/powerpoint/2010/main" val="1738422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921" y="1923958"/>
            <a:ext cx="2356294" cy="4254420"/>
          </a:xfrm>
          <a:prstGeom prst="rect">
            <a:avLst/>
          </a:prstGeom>
        </p:spPr>
      </p:pic>
      <p:sp>
        <p:nvSpPr>
          <p:cNvPr id="2" name="Text Placeholder 1"/>
          <p:cNvSpPr>
            <a:spLocks noGrp="1"/>
          </p:cNvSpPr>
          <p:nvPr>
            <p:ph type="body" sz="quarter" idx="10"/>
          </p:nvPr>
        </p:nvSpPr>
        <p:spPr>
          <a:xfrm>
            <a:off x="269239" y="1189177"/>
            <a:ext cx="11653523" cy="727700"/>
          </a:xfrm>
        </p:spPr>
        <p:txBody>
          <a:bodyPr/>
          <a:lstStyle/>
          <a:p>
            <a:r>
              <a:rPr lang="en-US" dirty="0"/>
              <a:t>Think “</a:t>
            </a:r>
            <a:r>
              <a:rPr lang="en-US" dirty="0" err="1"/>
              <a:t>Xamarin.Forms</a:t>
            </a:r>
            <a:r>
              <a:rPr lang="en-US" dirty="0"/>
              <a:t> for 3D”</a:t>
            </a:r>
          </a:p>
        </p:txBody>
      </p:sp>
      <p:sp>
        <p:nvSpPr>
          <p:cNvPr id="3" name="Title 2"/>
          <p:cNvSpPr>
            <a:spLocks noGrp="1"/>
          </p:cNvSpPr>
          <p:nvPr>
            <p:ph type="title"/>
          </p:nvPr>
        </p:nvSpPr>
        <p:spPr/>
        <p:txBody>
          <a:bodyPr/>
          <a:lstStyle/>
          <a:p>
            <a:r>
              <a:rPr lang="en-US" dirty="0" err="1"/>
              <a:t>UrhoSharp</a:t>
            </a:r>
            <a:r>
              <a:rPr lang="en-US" dirty="0"/>
              <a:t> </a:t>
            </a:r>
            <a:r>
              <a:rPr lang="mr-IN"/>
              <a:t>–</a:t>
            </a:r>
            <a:r>
              <a:rPr lang="en-US"/>
              <a:t> Easy </a:t>
            </a:r>
            <a:r>
              <a:rPr lang="en-US" dirty="0"/>
              <a:t>3D</a:t>
            </a:r>
            <a:r>
              <a:rPr lang="en-US"/>
              <a:t>, VR and AR</a:t>
            </a:r>
            <a:endParaRPr lang="en-US" dirty="0"/>
          </a:p>
        </p:txBody>
      </p:sp>
      <p:pic>
        <p:nvPicPr>
          <p:cNvPr id="5" name="Picture 4"/>
          <p:cNvPicPr>
            <a:picLocks noChangeAspect="1"/>
          </p:cNvPicPr>
          <p:nvPr/>
        </p:nvPicPr>
        <p:blipFill>
          <a:blip r:embed="rId3"/>
          <a:stretch>
            <a:fillRect/>
          </a:stretch>
        </p:blipFill>
        <p:spPr>
          <a:xfrm>
            <a:off x="3348972" y="1907128"/>
            <a:ext cx="2379234" cy="4236992"/>
          </a:xfrm>
          <a:prstGeom prst="rect">
            <a:avLst/>
          </a:prstGeom>
        </p:spPr>
      </p:pic>
      <p:pic>
        <p:nvPicPr>
          <p:cNvPr id="8" name="Picture 7"/>
          <p:cNvPicPr>
            <a:picLocks noChangeAspect="1"/>
          </p:cNvPicPr>
          <p:nvPr/>
        </p:nvPicPr>
        <p:blipFill>
          <a:blip r:embed="rId4"/>
          <a:stretch>
            <a:fillRect/>
          </a:stretch>
        </p:blipFill>
        <p:spPr>
          <a:xfrm>
            <a:off x="6457926" y="1916877"/>
            <a:ext cx="4660006" cy="4213422"/>
          </a:xfrm>
          <a:prstGeom prst="rect">
            <a:avLst/>
          </a:prstGeom>
        </p:spPr>
      </p:pic>
    </p:spTree>
    <p:extLst>
      <p:ext uri="{BB962C8B-B14F-4D97-AF65-F5344CB8AC3E}">
        <p14:creationId xmlns:p14="http://schemas.microsoft.com/office/powerpoint/2010/main" val="602919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AR for Android, iOS and HoloLens</a:t>
            </a:r>
            <a:endParaRPr lang="en-US"/>
          </a:p>
        </p:txBody>
      </p:sp>
      <p:pic>
        <p:nvPicPr>
          <p:cNvPr id="4" name="Picture 3"/>
          <p:cNvPicPr>
            <a:picLocks noChangeAspect="1"/>
          </p:cNvPicPr>
          <p:nvPr/>
        </p:nvPicPr>
        <p:blipFill>
          <a:blip r:embed="rId2"/>
          <a:stretch>
            <a:fillRect/>
          </a:stretch>
        </p:blipFill>
        <p:spPr>
          <a:xfrm>
            <a:off x="266921" y="1189176"/>
            <a:ext cx="5588687" cy="4191515"/>
          </a:xfrm>
          <a:prstGeom prst="rect">
            <a:avLst/>
          </a:prstGeom>
        </p:spPr>
      </p:pic>
      <p:pic>
        <p:nvPicPr>
          <p:cNvPr id="5" name="Picture 4"/>
          <p:cNvPicPr>
            <a:picLocks noChangeAspect="1"/>
          </p:cNvPicPr>
          <p:nvPr/>
        </p:nvPicPr>
        <p:blipFill>
          <a:blip r:embed="rId3"/>
          <a:stretch>
            <a:fillRect/>
          </a:stretch>
        </p:blipFill>
        <p:spPr>
          <a:xfrm>
            <a:off x="6264877" y="1189176"/>
            <a:ext cx="5657886" cy="4243415"/>
          </a:xfrm>
          <a:prstGeom prst="rect">
            <a:avLst/>
          </a:prstGeom>
        </p:spPr>
      </p:pic>
    </p:spTree>
    <p:extLst>
      <p:ext uri="{BB962C8B-B14F-4D97-AF65-F5344CB8AC3E}">
        <p14:creationId xmlns:p14="http://schemas.microsoft.com/office/powerpoint/2010/main" val="16046830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 for Mac</a:t>
            </a:r>
          </a:p>
        </p:txBody>
      </p:sp>
      <p:sp>
        <p:nvSpPr>
          <p:cNvPr id="6" name="Text Placeholder 5"/>
          <p:cNvSpPr>
            <a:spLocks noGrp="1"/>
          </p:cNvSpPr>
          <p:nvPr>
            <p:ph type="body" sz="quarter" idx="10"/>
          </p:nvPr>
        </p:nvSpPr>
        <p:spPr>
          <a:xfrm>
            <a:off x="627869" y="1367246"/>
            <a:ext cx="4930283" cy="4710200"/>
          </a:xfrm>
        </p:spPr>
        <p:txBody>
          <a:bodyPr/>
          <a:lstStyle/>
          <a:p>
            <a:r>
              <a:rPr lang="en-US" dirty="0"/>
              <a:t>.NET Centric</a:t>
            </a:r>
          </a:p>
          <a:p>
            <a:pPr lvl="1"/>
            <a:r>
              <a:rPr lang="en-US" dirty="0"/>
              <a:t>Focused on .NET Developers</a:t>
            </a:r>
          </a:p>
          <a:p>
            <a:pPr lvl="1"/>
            <a:endParaRPr lang="en-US" dirty="0"/>
          </a:p>
          <a:p>
            <a:r>
              <a:rPr lang="en-US" dirty="0"/>
              <a:t>Languages</a:t>
            </a:r>
          </a:p>
          <a:p>
            <a:pPr lvl="1"/>
            <a:r>
              <a:rPr lang="en-US" dirty="0"/>
              <a:t>C# 7.1</a:t>
            </a:r>
          </a:p>
          <a:p>
            <a:pPr lvl="1"/>
            <a:r>
              <a:rPr lang="en-US" dirty="0"/>
              <a:t>F# 4.1</a:t>
            </a:r>
          </a:p>
          <a:p>
            <a:pPr lvl="1"/>
            <a:endParaRPr lang="en-US" dirty="0"/>
          </a:p>
          <a:p>
            <a:r>
              <a:rPr lang="en-US" dirty="0"/>
              <a:t>Azure</a:t>
            </a:r>
          </a:p>
          <a:p>
            <a:pPr lvl="1"/>
            <a:r>
              <a:rPr lang="en-US" dirty="0"/>
              <a:t>Connected Services</a:t>
            </a:r>
          </a:p>
          <a:p>
            <a:pPr lvl="1"/>
            <a:r>
              <a:rPr lang="en-US" dirty="0"/>
              <a:t>Easy Deployment</a:t>
            </a:r>
          </a:p>
          <a:p>
            <a:pPr lvl="1"/>
            <a:r>
              <a:rPr lang="en-US" dirty="0" err="1"/>
              <a:t>Backends</a:t>
            </a:r>
            <a:r>
              <a:rPr lang="en-US" dirty="0"/>
              <a:t> for your mobile apps</a:t>
            </a:r>
          </a:p>
        </p:txBody>
      </p:sp>
      <p:sp>
        <p:nvSpPr>
          <p:cNvPr id="4" name="Text Placeholder 5"/>
          <p:cNvSpPr txBox="1">
            <a:spLocks/>
          </p:cNvSpPr>
          <p:nvPr/>
        </p:nvSpPr>
        <p:spPr>
          <a:xfrm>
            <a:off x="6544208" y="1279135"/>
            <a:ext cx="4930283" cy="479768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.NET Core 2.0</a:t>
            </a:r>
          </a:p>
          <a:p>
            <a:pPr lvl="1"/>
            <a:r>
              <a:rPr lang="en-US" dirty="0"/>
              <a:t>Console</a:t>
            </a:r>
          </a:p>
          <a:p>
            <a:pPr lvl="1"/>
            <a:r>
              <a:rPr lang="en-US" dirty="0"/>
              <a:t>ASP.NET Core Web Apps</a:t>
            </a:r>
          </a:p>
          <a:p>
            <a:pPr lvl="1"/>
            <a:r>
              <a:rPr lang="en-US" dirty="0"/>
              <a:t>ASP.NET Core Web API</a:t>
            </a:r>
          </a:p>
          <a:p>
            <a:pPr lvl="1"/>
            <a:endParaRPr lang="en-US" dirty="0"/>
          </a:p>
          <a:p>
            <a:r>
              <a:rPr lang="en-US" dirty="0"/>
              <a:t>Unity </a:t>
            </a:r>
          </a:p>
          <a:p>
            <a:pPr lvl="1"/>
            <a:r>
              <a:rPr lang="en-US" dirty="0"/>
              <a:t>Develop and Debug Unity Game Code</a:t>
            </a:r>
          </a:p>
          <a:p>
            <a:pPr lvl="1"/>
            <a:endParaRPr lang="en-US" dirty="0"/>
          </a:p>
          <a:p>
            <a:r>
              <a:rPr lang="en-US" dirty="0" err="1"/>
              <a:t>Xamarin</a:t>
            </a:r>
            <a:endParaRPr lang="en-US" dirty="0"/>
          </a:p>
          <a:p>
            <a:pPr lvl="1"/>
            <a:r>
              <a:rPr lang="en-US" dirty="0"/>
              <a:t>Mobile: Android, iOS, </a:t>
            </a:r>
            <a:r>
              <a:rPr lang="en-US" dirty="0" err="1"/>
              <a:t>watchOS</a:t>
            </a:r>
            <a:endParaRPr lang="en-US" dirty="0"/>
          </a:p>
          <a:p>
            <a:pPr lvl="1"/>
            <a:r>
              <a:rPr lang="en-US" dirty="0" err="1"/>
              <a:t>macOS</a:t>
            </a:r>
            <a:r>
              <a:rPr lang="en-US" dirty="0"/>
              <a:t>, </a:t>
            </a:r>
            <a:r>
              <a:rPr lang="en-US" dirty="0" err="1"/>
              <a:t>tvOS</a:t>
            </a:r>
            <a:endParaRPr lang="en-US" dirty="0"/>
          </a:p>
        </p:txBody>
      </p:sp>
    </p:spTree>
    <p:extLst>
      <p:ext uri="{BB962C8B-B14F-4D97-AF65-F5344CB8AC3E}">
        <p14:creationId xmlns:p14="http://schemas.microsoft.com/office/powerpoint/2010/main" val="8365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3786999"/>
          </a:xfrm>
        </p:spPr>
        <p:txBody>
          <a:bodyPr/>
          <a:lstStyle/>
          <a:p>
            <a:r>
              <a:rPr lang="en-US" sz="6470" dirty="0"/>
              <a:t>Demo</a:t>
            </a:r>
            <a:br>
              <a:rPr lang="en-US" sz="6470" dirty="0"/>
            </a:br>
            <a:br>
              <a:rPr lang="en-US" sz="6470" dirty="0"/>
            </a:br>
            <a:r>
              <a:rPr lang="en-US" sz="6470" dirty="0"/>
              <a:t>Visual Studio for Mac</a:t>
            </a:r>
            <a:br>
              <a:rPr lang="en-US" sz="6470" dirty="0"/>
            </a:br>
            <a:endParaRPr lang="en-US" sz="6470" dirty="0"/>
          </a:p>
        </p:txBody>
      </p:sp>
      <p:sp>
        <p:nvSpPr>
          <p:cNvPr id="7" name="Text Placeholder 6"/>
          <p:cNvSpPr>
            <a:spLocks noGrp="1"/>
          </p:cNvSpPr>
          <p:nvPr>
            <p:ph type="body" sz="quarter" idx="12"/>
          </p:nvPr>
        </p:nvSpPr>
        <p:spPr>
          <a:xfrm>
            <a:off x="269240" y="4403820"/>
            <a:ext cx="9860674" cy="729943"/>
          </a:xfrm>
        </p:spPr>
        <p:txBody>
          <a:bodyPr/>
          <a:lstStyle/>
          <a:p>
            <a:r>
              <a:rPr lang="en-US" dirty="0"/>
              <a:t>Miguel de Icaza </a:t>
            </a:r>
          </a:p>
        </p:txBody>
      </p:sp>
    </p:spTree>
    <p:extLst>
      <p:ext uri="{BB962C8B-B14F-4D97-AF65-F5344CB8AC3E}">
        <p14:creationId xmlns:p14="http://schemas.microsoft.com/office/powerpoint/2010/main" val="42918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642749" y="5221850"/>
            <a:ext cx="5378548" cy="568251"/>
          </a:xfrm>
        </p:spPr>
        <p:txBody>
          <a:bodyPr/>
          <a:lstStyle/>
          <a:p>
            <a:r>
              <a:rPr lang="en-US" sz="2745" dirty="0">
                <a:solidFill>
                  <a:schemeClr val="tx1"/>
                </a:solidFill>
                <a:latin typeface="+mn-lt"/>
              </a:rPr>
              <a:t>Traditional Xamarin Approach</a:t>
            </a:r>
          </a:p>
        </p:txBody>
      </p:sp>
      <p:sp>
        <p:nvSpPr>
          <p:cNvPr id="4" name="Text Placeholder 3"/>
          <p:cNvSpPr>
            <a:spLocks noGrp="1"/>
          </p:cNvSpPr>
          <p:nvPr>
            <p:ph type="body" sz="quarter" idx="11"/>
          </p:nvPr>
        </p:nvSpPr>
        <p:spPr>
          <a:xfrm>
            <a:off x="6394809" y="5221850"/>
            <a:ext cx="5378548" cy="564835"/>
          </a:xfrm>
        </p:spPr>
        <p:txBody>
          <a:bodyPr/>
          <a:lstStyle/>
          <a:p>
            <a:r>
              <a:rPr lang="en-US" sz="2745" dirty="0">
                <a:solidFill>
                  <a:schemeClr val="tx1"/>
                </a:solidFill>
                <a:latin typeface="+mn-lt"/>
              </a:rPr>
              <a:t>With </a:t>
            </a:r>
            <a:r>
              <a:rPr lang="en-US" sz="2745" dirty="0" err="1">
                <a:solidFill>
                  <a:schemeClr val="tx1"/>
                </a:solidFill>
                <a:latin typeface="+mn-lt"/>
              </a:rPr>
              <a:t>Xamarin.Forms</a:t>
            </a:r>
            <a:endParaRPr lang="en-US" sz="2745" dirty="0">
              <a:solidFill>
                <a:schemeClr val="tx1"/>
              </a:solidFill>
              <a:latin typeface="+mn-lt"/>
            </a:endParaRPr>
          </a:p>
        </p:txBody>
      </p:sp>
      <p:pic>
        <p:nvPicPr>
          <p:cNvPr id="5" name="Picture 4"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53" y="2084363"/>
            <a:ext cx="4482124" cy="2985827"/>
          </a:xfrm>
          <a:prstGeom prst="rect">
            <a:avLst/>
          </a:prstGeom>
        </p:spPr>
      </p:pic>
      <p:sp>
        <p:nvSpPr>
          <p:cNvPr id="9" name="Rectangle 8"/>
          <p:cNvSpPr/>
          <p:nvPr/>
        </p:nvSpPr>
        <p:spPr bwMode="auto">
          <a:xfrm>
            <a:off x="792153" y="3354298"/>
            <a:ext cx="4482124" cy="1708838"/>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6544214" y="2092618"/>
            <a:ext cx="4482121" cy="2985826"/>
            <a:chOff x="6369808" y="2264345"/>
            <a:chExt cx="5639782" cy="3757017"/>
          </a:xfrm>
        </p:grpSpPr>
        <p:pic>
          <p:nvPicPr>
            <p:cNvPr id="12" name="Picture 11"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08" y="2264345"/>
              <a:ext cx="5639782" cy="3757017"/>
            </a:xfrm>
            <a:prstGeom prst="rect">
              <a:avLst/>
            </a:prstGeom>
          </p:spPr>
        </p:pic>
        <p:sp>
          <p:nvSpPr>
            <p:cNvPr id="13" name="Rectangle 12"/>
            <p:cNvSpPr/>
            <p:nvPr/>
          </p:nvSpPr>
          <p:spPr>
            <a:xfrm>
              <a:off x="6369808" y="3121503"/>
              <a:ext cx="5639782" cy="674171"/>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6" dirty="0">
                  <a:latin typeface="Helvetica Light"/>
                  <a:cs typeface="Helvetica Light"/>
                </a:rPr>
                <a:t>Shared UI Code</a:t>
              </a:r>
            </a:p>
          </p:txBody>
        </p:sp>
        <p:sp>
          <p:nvSpPr>
            <p:cNvPr id="14" name="Rectangle 13"/>
            <p:cNvSpPr/>
            <p:nvPr/>
          </p:nvSpPr>
          <p:spPr>
            <a:xfrm>
              <a:off x="6369808" y="3029152"/>
              <a:ext cx="5639782" cy="923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bwMode="auto">
            <a:xfrm>
              <a:off x="6369808" y="3878262"/>
              <a:ext cx="5638953" cy="2143100"/>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6" name="Smiley Face 5"/>
          <p:cNvSpPr/>
          <p:nvPr/>
        </p:nvSpPr>
        <p:spPr bwMode="auto">
          <a:xfrm>
            <a:off x="2638383" y="1189176"/>
            <a:ext cx="761310" cy="755629"/>
          </a:xfrm>
          <a:prstGeom prst="smileyFace">
            <a:avLst/>
          </a:prstGeom>
          <a:solidFill>
            <a:srgbClr val="FFC000"/>
          </a:solidFill>
          <a:ln>
            <a:solidFill>
              <a:srgbClr val="CE9C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Smiley Face 15"/>
          <p:cNvSpPr/>
          <p:nvPr/>
        </p:nvSpPr>
        <p:spPr bwMode="auto">
          <a:xfrm>
            <a:off x="8361651" y="1225873"/>
            <a:ext cx="761310" cy="755629"/>
          </a:xfrm>
          <a:prstGeom prst="smileyFace">
            <a:avLst/>
          </a:prstGeom>
          <a:solidFill>
            <a:srgbClr val="FFC000"/>
          </a:solidFill>
          <a:ln>
            <a:solidFill>
              <a:srgbClr val="CE9C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600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5841" cy="5639364"/>
          </a:xfrm>
        </p:spPr>
        <p:txBody>
          <a:bodyPr/>
          <a:lstStyle/>
          <a:p>
            <a:r>
              <a:rPr lang="en-US" dirty="0"/>
              <a:t>This Fall</a:t>
            </a:r>
          </a:p>
          <a:p>
            <a:pPr lvl="1"/>
            <a:r>
              <a:rPr lang="en-US" dirty="0"/>
              <a:t>Quality, polish</a:t>
            </a:r>
          </a:p>
          <a:p>
            <a:pPr lvl="1"/>
            <a:r>
              <a:rPr lang="en-US" dirty="0"/>
              <a:t>Performance: Fast Renderers on Android and Layout Compression</a:t>
            </a:r>
          </a:p>
          <a:p>
            <a:pPr lvl="1"/>
            <a:r>
              <a:rPr lang="en-US" dirty="0"/>
              <a:t>Left-to-Right, Right-to-Left</a:t>
            </a:r>
          </a:p>
          <a:p>
            <a:pPr lvl="1"/>
            <a:r>
              <a:rPr lang="en-US" dirty="0"/>
              <a:t>Accessibility</a:t>
            </a:r>
          </a:p>
          <a:p>
            <a:pPr lvl="1"/>
            <a:r>
              <a:rPr lang="en-US" dirty="0"/>
              <a:t>Migration to .NET Standard </a:t>
            </a:r>
          </a:p>
          <a:p>
            <a:pPr lvl="1"/>
            <a:endParaRPr lang="en-US" dirty="0"/>
          </a:p>
          <a:p>
            <a:r>
              <a:rPr lang="en-US" dirty="0"/>
              <a:t>The Forms Trilogy</a:t>
            </a:r>
          </a:p>
          <a:p>
            <a:pPr lvl="1"/>
            <a:r>
              <a:rPr lang="en-US" dirty="0"/>
              <a:t>Android</a:t>
            </a:r>
          </a:p>
          <a:p>
            <a:pPr lvl="1"/>
            <a:r>
              <a:rPr lang="en-US" dirty="0"/>
              <a:t>iOS</a:t>
            </a:r>
          </a:p>
          <a:p>
            <a:pPr lvl="1"/>
            <a:r>
              <a:rPr lang="en-US" dirty="0"/>
              <a:t>UWP</a:t>
            </a:r>
          </a:p>
          <a:p>
            <a:endParaRPr lang="en-US" dirty="0"/>
          </a:p>
        </p:txBody>
      </p:sp>
      <p:sp>
        <p:nvSpPr>
          <p:cNvPr id="3" name="Title 2"/>
          <p:cNvSpPr>
            <a:spLocks noGrp="1"/>
          </p:cNvSpPr>
          <p:nvPr>
            <p:ph type="title"/>
          </p:nvPr>
        </p:nvSpPr>
        <p:spPr/>
        <p:txBody>
          <a:bodyPr/>
          <a:lstStyle/>
          <a:p>
            <a:r>
              <a:rPr lang="en-US" dirty="0"/>
              <a:t>Forms</a:t>
            </a:r>
          </a:p>
        </p:txBody>
      </p:sp>
    </p:spTree>
    <p:extLst>
      <p:ext uri="{BB962C8B-B14F-4D97-AF65-F5344CB8AC3E}">
        <p14:creationId xmlns:p14="http://schemas.microsoft.com/office/powerpoint/2010/main" val="18730116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9027" y="133676"/>
            <a:ext cx="11287230"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100">
              <a:defRPr/>
            </a:pPr>
            <a:r>
              <a:rPr lang="en-US" sz="5294" dirty="0">
                <a:gradFill>
                  <a:gsLst>
                    <a:gs pos="0">
                      <a:srgbClr val="FFFFFF"/>
                    </a:gs>
                    <a:gs pos="100000">
                      <a:srgbClr val="FFFFFF"/>
                    </a:gs>
                  </a:gsLst>
                  <a:lin ang="5400000" scaled="1"/>
                </a:gradFill>
                <a:latin typeface="Segoe UI Light"/>
              </a:rPr>
              <a:t>Community Momentum</a:t>
            </a:r>
          </a:p>
        </p:txBody>
      </p:sp>
      <p:sp>
        <p:nvSpPr>
          <p:cNvPr id="34" name="Title 4"/>
          <p:cNvSpPr txBox="1">
            <a:spLocks/>
          </p:cNvSpPr>
          <p:nvPr/>
        </p:nvSpPr>
        <p:spPr>
          <a:xfrm>
            <a:off x="7567361" y="1323632"/>
            <a:ext cx="2457615" cy="793387"/>
          </a:xfrm>
          <a:prstGeom prst="rect">
            <a:avLst/>
          </a:prstGeom>
        </p:spPr>
        <p:txBody>
          <a:bodyPr vert="horz" wrap="square" lIns="143428" tIns="89642" rIns="143428" bIns="89642" rtlCol="0" anchor="ctr">
            <a:noAutofit/>
          </a:bodyPr>
          <a:lst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205">
              <a:lnSpc>
                <a:spcPct val="150000"/>
              </a:lnSpc>
              <a:defRPr/>
            </a:pPr>
            <a:r>
              <a:rPr lang="en-US" sz="2157" spc="-100" dirty="0">
                <a:solidFill>
                  <a:srgbClr val="FFFFFF"/>
                </a:solidFill>
                <a:latin typeface="Segoe UI Semibold" panose="020B0702040204020203" pitchFamily="34" charset="0"/>
                <a:cs typeface="Segoe UI Semibold" panose="020B0702040204020203" pitchFamily="34" charset="0"/>
              </a:rPr>
              <a:t>Modern Relevance</a:t>
            </a:r>
            <a:endParaRPr lang="en-US" sz="2157" spc="-100" dirty="0">
              <a:solidFill>
                <a:srgbClr val="FFFFFF"/>
              </a:solidFill>
              <a:latin typeface="Segoe UI Semilight" panose="020B0402040204020203" pitchFamily="34" charset="0"/>
              <a:cs typeface="Segoe UI Semilight" panose="020B0402040204020203" pitchFamily="34" charset="0"/>
            </a:endParaRPr>
          </a:p>
        </p:txBody>
      </p:sp>
      <p:sp>
        <p:nvSpPr>
          <p:cNvPr id="37" name="Rectangle 36"/>
          <p:cNvSpPr/>
          <p:nvPr/>
        </p:nvSpPr>
        <p:spPr>
          <a:xfrm>
            <a:off x="6661483" y="5091755"/>
            <a:ext cx="4706230" cy="814661"/>
          </a:xfrm>
          <a:prstGeom prst="rect">
            <a:avLst/>
          </a:prstGeom>
        </p:spPr>
        <p:txBody>
          <a:bodyPr wrap="square">
            <a:spAutoFit/>
          </a:bodyPr>
          <a:lstStyle/>
          <a:p>
            <a:pPr algn="ctr" defTabSz="913239">
              <a:defRPr/>
            </a:pPr>
            <a:r>
              <a:rPr lang="en-US" sz="2353" dirty="0">
                <a:solidFill>
                  <a:prstClr val="white"/>
                </a:solidFill>
                <a:latin typeface="Calibri" panose="020F0502020204030204"/>
              </a:rPr>
              <a:t>Most popular Microsoft technology in Hacker News and </a:t>
            </a:r>
            <a:r>
              <a:rPr lang="en-US" sz="2353" dirty="0" err="1">
                <a:solidFill>
                  <a:prstClr val="white"/>
                </a:solidFill>
                <a:latin typeface="Calibri" panose="020F0502020204030204"/>
              </a:rPr>
              <a:t>Reddit</a:t>
            </a:r>
            <a:endParaRPr lang="en-US" sz="2353" dirty="0">
              <a:solidFill>
                <a:prstClr val="white"/>
              </a:solidFill>
              <a:latin typeface="Calibri" panose="020F0502020204030204"/>
            </a:endParaRPr>
          </a:p>
        </p:txBody>
      </p:sp>
      <p:sp>
        <p:nvSpPr>
          <p:cNvPr id="38" name="Title 4"/>
          <p:cNvSpPr txBox="1">
            <a:spLocks/>
          </p:cNvSpPr>
          <p:nvPr/>
        </p:nvSpPr>
        <p:spPr>
          <a:xfrm>
            <a:off x="2348958" y="1323632"/>
            <a:ext cx="1546281" cy="793387"/>
          </a:xfrm>
          <a:prstGeom prst="rect">
            <a:avLst/>
          </a:prstGeom>
        </p:spPr>
        <p:txBody>
          <a:bodyPr vert="horz" wrap="square" lIns="143428" tIns="89642" rIns="143428" bIns="89642" rtlCol="0" anchor="ctr">
            <a:noAutofit/>
          </a:bodyPr>
          <a:lst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205">
              <a:lnSpc>
                <a:spcPct val="150000"/>
              </a:lnSpc>
              <a:defRPr/>
            </a:pPr>
            <a:r>
              <a:rPr lang="en-US" sz="2157" spc="-100" dirty="0">
                <a:solidFill>
                  <a:srgbClr val="FFFFFF"/>
                </a:solidFill>
                <a:latin typeface="Segoe UI Semibold" panose="020B0702040204020203" pitchFamily="34" charset="0"/>
                <a:cs typeface="Segoe UI Semibold" panose="020B0702040204020203" pitchFamily="34" charset="0"/>
              </a:rPr>
              <a:t>Job market</a:t>
            </a:r>
            <a:endParaRPr lang="en-US" sz="2157" spc="-100" dirty="0">
              <a:solidFill>
                <a:srgbClr val="FFFFFF"/>
              </a:solidFill>
              <a:latin typeface="Segoe UI Semilight" panose="020B0402040204020203" pitchFamily="34" charset="0"/>
              <a:cs typeface="Segoe UI Semilight" panose="020B0402040204020203" pitchFamily="34" charset="0"/>
            </a:endParaRPr>
          </a:p>
        </p:txBody>
      </p:sp>
      <p:pic>
        <p:nvPicPr>
          <p:cNvPr id="40" name="Picture 39"/>
          <p:cNvPicPr>
            <a:picLocks noChangeAspect="1"/>
          </p:cNvPicPr>
          <p:nvPr/>
        </p:nvPicPr>
        <p:blipFill>
          <a:blip r:embed="rId3"/>
          <a:stretch>
            <a:fillRect/>
          </a:stretch>
        </p:blipFill>
        <p:spPr>
          <a:xfrm>
            <a:off x="529607" y="2089677"/>
            <a:ext cx="5184981" cy="2723180"/>
          </a:xfrm>
          <a:prstGeom prst="rect">
            <a:avLst/>
          </a:prstGeom>
        </p:spPr>
      </p:pic>
      <p:sp>
        <p:nvSpPr>
          <p:cNvPr id="41" name="Rectangle 40"/>
          <p:cNvSpPr/>
          <p:nvPr/>
        </p:nvSpPr>
        <p:spPr>
          <a:xfrm>
            <a:off x="922134" y="5046496"/>
            <a:ext cx="4399925" cy="816506"/>
          </a:xfrm>
          <a:prstGeom prst="rect">
            <a:avLst/>
          </a:prstGeom>
        </p:spPr>
        <p:txBody>
          <a:bodyPr wrap="square">
            <a:spAutoFit/>
          </a:bodyPr>
          <a:lstStyle/>
          <a:p>
            <a:pPr algn="ctr" defTabSz="913239">
              <a:defRPr/>
            </a:pPr>
            <a:r>
              <a:rPr lang="en-US" sz="2353" dirty="0">
                <a:solidFill>
                  <a:prstClr val="white"/>
                </a:solidFill>
                <a:latin typeface="Calibri" panose="020F0502020204030204"/>
              </a:rPr>
              <a:t>#2 demanded primary technology</a:t>
            </a:r>
          </a:p>
          <a:p>
            <a:pPr algn="ctr" defTabSz="913239">
              <a:defRPr/>
            </a:pPr>
            <a:r>
              <a:rPr lang="en-US" sz="2353" dirty="0">
                <a:solidFill>
                  <a:prstClr val="white"/>
                </a:solidFill>
                <a:latin typeface="Calibri" panose="020F0502020204030204"/>
              </a:rPr>
              <a:t>(LinkedIn)</a:t>
            </a:r>
          </a:p>
        </p:txBody>
      </p:sp>
      <p:graphicFrame>
        <p:nvGraphicFramePr>
          <p:cNvPr id="19" name="Chart 18"/>
          <p:cNvGraphicFramePr>
            <a:graphicFrameLocks/>
          </p:cNvGraphicFramePr>
          <p:nvPr>
            <p:extLst/>
          </p:nvPr>
        </p:nvGraphicFramePr>
        <p:xfrm>
          <a:off x="6309435" y="2089677"/>
          <a:ext cx="5178444" cy="2723179"/>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p:cNvSpPr/>
          <p:nvPr/>
        </p:nvSpPr>
        <p:spPr bwMode="auto">
          <a:xfrm>
            <a:off x="8116875" y="2748984"/>
            <a:ext cx="1057680" cy="551025"/>
          </a:xfrm>
          <a:prstGeom prst="rect">
            <a:avLst/>
          </a:prstGeom>
          <a:solidFill>
            <a:srgbClr val="282828">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 OSS</a:t>
            </a:r>
          </a:p>
        </p:txBody>
      </p:sp>
      <p:sp>
        <p:nvSpPr>
          <p:cNvPr id="21" name="Down Arrow 20"/>
          <p:cNvSpPr/>
          <p:nvPr/>
        </p:nvSpPr>
        <p:spPr bwMode="auto">
          <a:xfrm rot="19041140">
            <a:off x="9032530" y="3241851"/>
            <a:ext cx="499996" cy="248117"/>
          </a:xfrm>
          <a:prstGeom prst="downArrow">
            <a:avLst/>
          </a:prstGeom>
          <a:solidFill>
            <a:srgbClr val="282828">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 name="Picture 1"/>
          <p:cNvPicPr>
            <a:picLocks noChangeAspect="1"/>
          </p:cNvPicPr>
          <p:nvPr/>
        </p:nvPicPr>
        <p:blipFill>
          <a:blip r:embed="rId5"/>
          <a:stretch>
            <a:fillRect/>
          </a:stretch>
        </p:blipFill>
        <p:spPr>
          <a:xfrm>
            <a:off x="548845" y="2087954"/>
            <a:ext cx="5182456" cy="2726625"/>
          </a:xfrm>
          <a:prstGeom prst="rect">
            <a:avLst/>
          </a:prstGeom>
        </p:spPr>
      </p:pic>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046236"/>
          </a:xfrm>
        </p:spPr>
        <p:txBody>
          <a:bodyPr/>
          <a:lstStyle/>
          <a:p>
            <a:r>
              <a:rPr lang="en-US" dirty="0"/>
              <a:t>Linux</a:t>
            </a:r>
          </a:p>
          <a:p>
            <a:r>
              <a:rPr lang="en-US" dirty="0" err="1"/>
              <a:t>macOS</a:t>
            </a:r>
            <a:endParaRPr lang="en-US" dirty="0"/>
          </a:p>
          <a:p>
            <a:r>
              <a:rPr lang="en-US" dirty="0"/>
              <a:t>WPF</a:t>
            </a:r>
          </a:p>
          <a:p>
            <a:endParaRPr lang="en-US" dirty="0"/>
          </a:p>
          <a:p>
            <a:r>
              <a:rPr lang="en-US" dirty="0" err="1"/>
              <a:t>Tizen</a:t>
            </a:r>
            <a:r>
              <a:rPr lang="en-US" dirty="0"/>
              <a:t> </a:t>
            </a:r>
          </a:p>
          <a:p>
            <a:r>
              <a:rPr lang="en-US" dirty="0"/>
              <a:t>Unity</a:t>
            </a:r>
          </a:p>
        </p:txBody>
      </p:sp>
      <p:sp>
        <p:nvSpPr>
          <p:cNvPr id="3" name="Title 2"/>
          <p:cNvSpPr>
            <a:spLocks noGrp="1"/>
          </p:cNvSpPr>
          <p:nvPr>
            <p:ph type="title"/>
          </p:nvPr>
        </p:nvSpPr>
        <p:spPr/>
        <p:txBody>
          <a:bodyPr/>
          <a:lstStyle/>
          <a:p>
            <a:r>
              <a:rPr lang="en-US" dirty="0"/>
              <a:t>The Prequels are 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607" y="1189176"/>
            <a:ext cx="5805156" cy="2789700"/>
          </a:xfrm>
          <a:prstGeom prst="rect">
            <a:avLst/>
          </a:prstGeom>
        </p:spPr>
      </p:pic>
    </p:spTree>
    <p:extLst>
      <p:ext uri="{BB962C8B-B14F-4D97-AF65-F5344CB8AC3E}">
        <p14:creationId xmlns:p14="http://schemas.microsoft.com/office/powerpoint/2010/main" val="16923832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566583"/>
          </a:xfrm>
        </p:spPr>
        <p:txBody>
          <a:bodyPr/>
          <a:lstStyle/>
          <a:p>
            <a:r>
              <a:rPr lang="en-US" sz="2400" dirty="0"/>
              <a:t>Add some Forms code to your existing .NET app:</a:t>
            </a:r>
          </a:p>
          <a:p>
            <a:pPr lvl="1"/>
            <a:r>
              <a:rPr lang="en-US" sz="1400" dirty="0"/>
              <a:t>Mac, WPF, UWP, Linux, Android or iOS app</a:t>
            </a:r>
          </a:p>
          <a:p>
            <a:r>
              <a:rPr lang="en-US" sz="2400" dirty="0"/>
              <a:t>One screen, many screens or your whole app</a:t>
            </a:r>
          </a:p>
          <a:p>
            <a:endParaRPr lang="en-US" sz="2400" dirty="0"/>
          </a:p>
        </p:txBody>
      </p:sp>
      <p:sp>
        <p:nvSpPr>
          <p:cNvPr id="3" name="Title 2"/>
          <p:cNvSpPr>
            <a:spLocks noGrp="1"/>
          </p:cNvSpPr>
          <p:nvPr>
            <p:ph type="title"/>
          </p:nvPr>
        </p:nvSpPr>
        <p:spPr/>
        <p:txBody>
          <a:bodyPr/>
          <a:lstStyle/>
          <a:p>
            <a:r>
              <a:rPr lang="en-US" dirty="0"/>
              <a:t>Forms Embedding</a:t>
            </a:r>
          </a:p>
        </p:txBody>
      </p:sp>
      <p:pic>
        <p:nvPicPr>
          <p:cNvPr id="4" name="Picture 3"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498" y="2755760"/>
            <a:ext cx="4482124" cy="2985827"/>
          </a:xfrm>
          <a:prstGeom prst="rect">
            <a:avLst/>
          </a:prstGeom>
        </p:spPr>
      </p:pic>
      <p:sp>
        <p:nvSpPr>
          <p:cNvPr id="5" name="Right Triangle 4"/>
          <p:cNvSpPr/>
          <p:nvPr/>
        </p:nvSpPr>
        <p:spPr bwMode="auto">
          <a:xfrm>
            <a:off x="10378810" y="3267355"/>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a:off x="7381367" y="3267355"/>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p:cNvSpPr/>
          <p:nvPr/>
        </p:nvSpPr>
        <p:spPr bwMode="auto">
          <a:xfrm>
            <a:off x="8865654" y="3267354"/>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1" y="2755761"/>
            <a:ext cx="4482124" cy="2985827"/>
          </a:xfrm>
          <a:prstGeom prst="rect">
            <a:avLst/>
          </a:prstGeom>
        </p:spPr>
      </p:pic>
      <p:sp>
        <p:nvSpPr>
          <p:cNvPr id="9" name="Right Triangle 8"/>
          <p:cNvSpPr/>
          <p:nvPr/>
        </p:nvSpPr>
        <p:spPr bwMode="auto">
          <a:xfrm>
            <a:off x="5322866" y="3267353"/>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4807706" y="4173369"/>
            <a:ext cx="2486130"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a:t>
            </a:r>
          </a:p>
          <a:p>
            <a:pPr>
              <a:lnSpc>
                <a:spcPct val="90000"/>
              </a:lnSpc>
              <a:spcAft>
                <a:spcPts val="600"/>
              </a:spcAft>
            </a:pPr>
            <a:r>
              <a:rPr lang="en-US" sz="2400" dirty="0">
                <a:gradFill>
                  <a:gsLst>
                    <a:gs pos="2917">
                      <a:schemeClr val="tx1"/>
                    </a:gs>
                    <a:gs pos="30000">
                      <a:schemeClr val="tx1"/>
                    </a:gs>
                  </a:gsLst>
                  <a:lin ang="5400000" scaled="0"/>
                </a:gradFill>
              </a:rPr>
              <a:t>Shared UI Code</a:t>
            </a:r>
          </a:p>
        </p:txBody>
      </p:sp>
    </p:spTree>
    <p:extLst>
      <p:ext uri="{BB962C8B-B14F-4D97-AF65-F5344CB8AC3E}">
        <p14:creationId xmlns:p14="http://schemas.microsoft.com/office/powerpoint/2010/main" val="20259163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Everywhere</a:t>
            </a:r>
          </a:p>
        </p:txBody>
      </p:sp>
      <p:sp>
        <p:nvSpPr>
          <p:cNvPr id="3" name="Text Placeholder 2"/>
          <p:cNvSpPr>
            <a:spLocks noGrp="1"/>
          </p:cNvSpPr>
          <p:nvPr>
            <p:ph type="body" sz="quarter" idx="10"/>
          </p:nvPr>
        </p:nvSpPr>
        <p:spPr>
          <a:xfrm>
            <a:off x="270130" y="1188281"/>
            <a:ext cx="11653425" cy="2670603"/>
          </a:xfrm>
        </p:spPr>
        <p:txBody>
          <a:bodyPr/>
          <a:lstStyle/>
          <a:p>
            <a:pPr>
              <a:lnSpc>
                <a:spcPct val="100000"/>
              </a:lnSpc>
            </a:pPr>
            <a:r>
              <a:rPr lang="en-US" dirty="0"/>
              <a:t>There are existing codebases</a:t>
            </a:r>
          </a:p>
          <a:p>
            <a:pPr lvl="1">
              <a:lnSpc>
                <a:spcPct val="100000"/>
              </a:lnSpc>
            </a:pPr>
            <a:r>
              <a:rPr lang="en-US" dirty="0" err="1"/>
              <a:t>ObjC</a:t>
            </a:r>
            <a:r>
              <a:rPr lang="en-US" dirty="0"/>
              <a:t>, Java, Swift, C++.</a:t>
            </a:r>
          </a:p>
          <a:p>
            <a:pPr>
              <a:lnSpc>
                <a:spcPct val="100000"/>
              </a:lnSpc>
            </a:pPr>
            <a:endParaRPr lang="en-US" dirty="0"/>
          </a:p>
          <a:p>
            <a:pPr>
              <a:lnSpc>
                <a:spcPct val="100000"/>
              </a:lnSpc>
            </a:pPr>
            <a:r>
              <a:rPr lang="en-US" dirty="0"/>
              <a:t>How could we bring joy to those communities?</a:t>
            </a:r>
          </a:p>
        </p:txBody>
      </p:sp>
    </p:spTree>
    <p:extLst>
      <p:ext uri="{BB962C8B-B14F-4D97-AF65-F5344CB8AC3E}">
        <p14:creationId xmlns:p14="http://schemas.microsoft.com/office/powerpoint/2010/main" val="92036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8405" y="1456166"/>
            <a:ext cx="11493455" cy="1824915"/>
          </a:xfrm>
          <a:prstGeom prst="rect">
            <a:avLst/>
          </a:prstGeom>
        </p:spPr>
      </p:pic>
    </p:spTree>
    <p:extLst>
      <p:ext uri="{BB962C8B-B14F-4D97-AF65-F5344CB8AC3E}">
        <p14:creationId xmlns:p14="http://schemas.microsoft.com/office/powerpoint/2010/main" val="39963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Turns any .NET library into a native library</a:t>
            </a:r>
          </a:p>
        </p:txBody>
      </p:sp>
      <p:sp>
        <p:nvSpPr>
          <p:cNvPr id="24" name="Rectangle 23"/>
          <p:cNvSpPr/>
          <p:nvPr/>
        </p:nvSpPr>
        <p:spPr bwMode="auto">
          <a:xfrm>
            <a:off x="2289420" y="5405677"/>
            <a:ext cx="7567657" cy="801485"/>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4312" dirty="0">
                <a:solidFill>
                  <a:srgbClr val="FFFFFF"/>
                </a:solidFill>
                <a:latin typeface="Segoe UI Light"/>
              </a:rPr>
              <a:t>Shared C#/.NET Logic</a:t>
            </a:r>
          </a:p>
        </p:txBody>
      </p:sp>
      <p:grpSp>
        <p:nvGrpSpPr>
          <p:cNvPr id="15" name="Group 14"/>
          <p:cNvGrpSpPr/>
          <p:nvPr/>
        </p:nvGrpSpPr>
        <p:grpSpPr>
          <a:xfrm>
            <a:off x="2289421" y="2003776"/>
            <a:ext cx="7451986" cy="1763714"/>
            <a:chOff x="871904" y="2745425"/>
            <a:chExt cx="7602492" cy="1799336"/>
          </a:xfrm>
        </p:grpSpPr>
        <p:grpSp>
          <p:nvGrpSpPr>
            <p:cNvPr id="8" name="Group 7"/>
            <p:cNvGrpSpPr/>
            <p:nvPr/>
          </p:nvGrpSpPr>
          <p:grpSpPr>
            <a:xfrm>
              <a:off x="871904" y="2750023"/>
              <a:ext cx="1136510" cy="1417977"/>
              <a:chOff x="871904" y="2750023"/>
              <a:chExt cx="1136510" cy="1417977"/>
            </a:xfrm>
          </p:grpSpPr>
          <p:sp>
            <p:nvSpPr>
              <p:cNvPr id="29" name="TextBox 28"/>
              <p:cNvSpPr txBox="1"/>
              <p:nvPr/>
            </p:nvSpPr>
            <p:spPr>
              <a:xfrm>
                <a:off x="871904" y="3495839"/>
                <a:ext cx="1136510" cy="67216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a:solidFill>
                      <a:srgbClr val="505050"/>
                    </a:solidFill>
                    <a:latin typeface="Segoe UI Semilight"/>
                  </a:rPr>
                  <a:t>Android Java</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027" y="2750023"/>
                <a:ext cx="842264" cy="842264"/>
              </a:xfrm>
              <a:prstGeom prst="rect">
                <a:avLst/>
              </a:prstGeom>
            </p:spPr>
          </p:pic>
        </p:grpSp>
        <p:grpSp>
          <p:nvGrpSpPr>
            <p:cNvPr id="10" name="Group 9"/>
            <p:cNvGrpSpPr/>
            <p:nvPr/>
          </p:nvGrpSpPr>
          <p:grpSpPr>
            <a:xfrm>
              <a:off x="4330143" y="2745425"/>
              <a:ext cx="863376" cy="1422575"/>
              <a:chOff x="4247467" y="2745425"/>
              <a:chExt cx="863376" cy="1422575"/>
            </a:xfrm>
          </p:grpSpPr>
          <p:sp>
            <p:nvSpPr>
              <p:cNvPr id="48" name="TextBox 47"/>
              <p:cNvSpPr txBox="1"/>
              <p:nvPr/>
            </p:nvSpPr>
            <p:spPr>
              <a:xfrm>
                <a:off x="4247467" y="3495839"/>
                <a:ext cx="863376" cy="67216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a:solidFill>
                      <a:srgbClr val="505050"/>
                    </a:solidFill>
                    <a:latin typeface="Segoe UI Semilight"/>
                  </a:rPr>
                  <a:t>iOS Swift</a:t>
                </a:r>
              </a:p>
            </p:txBody>
          </p:sp>
          <p:pic>
            <p:nvPicPr>
              <p:cNvPr id="4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96545" y="2745425"/>
                <a:ext cx="765218" cy="765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803482" y="3010431"/>
              <a:ext cx="1032525" cy="1157570"/>
              <a:chOff x="5735348" y="3010431"/>
              <a:chExt cx="1032525" cy="1157570"/>
            </a:xfrm>
          </p:grpSpPr>
          <p:sp>
            <p:nvSpPr>
              <p:cNvPr id="53" name="TextBox 52"/>
              <p:cNvSpPr txBox="1"/>
              <p:nvPr/>
            </p:nvSpPr>
            <p:spPr>
              <a:xfrm>
                <a:off x="5792178" y="3495839"/>
                <a:ext cx="918866" cy="672162"/>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err="1">
                    <a:solidFill>
                      <a:srgbClr val="505050"/>
                    </a:solidFill>
                    <a:latin typeface="Segoe UI Semilight"/>
                  </a:rPr>
                  <a:t>tvOS</a:t>
                </a:r>
                <a:r>
                  <a:rPr lang="en-US" sz="1200" dirty="0">
                    <a:solidFill>
                      <a:srgbClr val="505050"/>
                    </a:solidFill>
                    <a:latin typeface="Segoe UI Semilight"/>
                  </a:rPr>
                  <a:t> Swift</a:t>
                </a:r>
              </a:p>
            </p:txBody>
          </p:sp>
          <p:pic>
            <p:nvPicPr>
              <p:cNvPr id="68" name="Picture 67"/>
              <p:cNvPicPr>
                <a:picLocks noChangeAspect="1"/>
              </p:cNvPicPr>
              <p:nvPr/>
            </p:nvPicPr>
            <p:blipFill>
              <a:blip r:embed="rId5"/>
              <a:stretch>
                <a:fillRect/>
              </a:stretch>
            </p:blipFill>
            <p:spPr>
              <a:xfrm>
                <a:off x="5735348" y="3010431"/>
                <a:ext cx="1032525" cy="408593"/>
              </a:xfrm>
              <a:prstGeom prst="rect">
                <a:avLst/>
              </a:prstGeom>
            </p:spPr>
          </p:pic>
        </p:grpSp>
        <p:grpSp>
          <p:nvGrpSpPr>
            <p:cNvPr id="9" name="Group 8"/>
            <p:cNvGrpSpPr/>
            <p:nvPr/>
          </p:nvGrpSpPr>
          <p:grpSpPr>
            <a:xfrm>
              <a:off x="2528082" y="2778804"/>
              <a:ext cx="1320152" cy="1389196"/>
              <a:chOff x="2530817" y="2778804"/>
              <a:chExt cx="1320152" cy="1389196"/>
            </a:xfrm>
          </p:grpSpPr>
          <p:sp>
            <p:nvSpPr>
              <p:cNvPr id="25" name="TextBox 24"/>
              <p:cNvSpPr txBox="1"/>
              <p:nvPr/>
            </p:nvSpPr>
            <p:spPr>
              <a:xfrm>
                <a:off x="2530817" y="3495839"/>
                <a:ext cx="1320152" cy="67216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err="1">
                    <a:solidFill>
                      <a:srgbClr val="505050"/>
                    </a:solidFill>
                    <a:latin typeface="Segoe UI Semilight"/>
                  </a:rPr>
                  <a:t>macOS</a:t>
                </a:r>
                <a:r>
                  <a:rPr lang="en-US" sz="1200" dirty="0">
                    <a:solidFill>
                      <a:srgbClr val="505050"/>
                    </a:solidFill>
                    <a:latin typeface="Segoe UI Semilight"/>
                  </a:rPr>
                  <a:t> Objective-C</a:t>
                </a:r>
              </a:p>
            </p:txBody>
          </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9764" y="2778804"/>
                <a:ext cx="764496" cy="764496"/>
              </a:xfrm>
              <a:prstGeom prst="rect">
                <a:avLst/>
              </a:prstGeom>
            </p:spPr>
          </p:pic>
        </p:grpSp>
        <p:grpSp>
          <p:nvGrpSpPr>
            <p:cNvPr id="12" name="Group 11"/>
            <p:cNvGrpSpPr/>
            <p:nvPr/>
          </p:nvGrpSpPr>
          <p:grpSpPr>
            <a:xfrm>
              <a:off x="7356890" y="2775857"/>
              <a:ext cx="1117506" cy="1768904"/>
              <a:chOff x="7361784" y="2775857"/>
              <a:chExt cx="1117506" cy="1768904"/>
            </a:xfrm>
          </p:grpSpPr>
          <p:sp>
            <p:nvSpPr>
              <p:cNvPr id="63" name="TextBox 62"/>
              <p:cNvSpPr txBox="1"/>
              <p:nvPr/>
            </p:nvSpPr>
            <p:spPr>
              <a:xfrm>
                <a:off x="7361784" y="3495840"/>
                <a:ext cx="1117506" cy="104892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a:solidFill>
                      <a:srgbClr val="505050"/>
                    </a:solidFill>
                    <a:latin typeface="Segoe UI Semilight"/>
                  </a:rPr>
                  <a:t>Linux, Mac, Windows C/C++</a:t>
                </a:r>
                <a:endParaRPr lang="en-US" sz="1200" dirty="0">
                  <a:solidFill>
                    <a:srgbClr val="505050"/>
                  </a:solidFill>
                  <a:latin typeface="Segoe UI Semilight"/>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6772" y="2775857"/>
                <a:ext cx="626532" cy="738413"/>
              </a:xfrm>
              <a:prstGeom prst="rect">
                <a:avLst/>
              </a:prstGeom>
            </p:spPr>
          </p:pic>
        </p:grpSp>
      </p:grpSp>
      <p:sp>
        <p:nvSpPr>
          <p:cNvPr id="30" name="Rectangle 29"/>
          <p:cNvSpPr/>
          <p:nvPr/>
        </p:nvSpPr>
        <p:spPr bwMode="auto">
          <a:xfrm>
            <a:off x="2289421" y="3764796"/>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Jar/Aar</a:t>
            </a:r>
          </a:p>
        </p:txBody>
      </p:sp>
      <p:sp>
        <p:nvSpPr>
          <p:cNvPr id="31" name="Rectangle 30"/>
          <p:cNvSpPr/>
          <p:nvPr/>
        </p:nvSpPr>
        <p:spPr bwMode="auto">
          <a:xfrm>
            <a:off x="3984308" y="3764796"/>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err="1">
                <a:solidFill>
                  <a:srgbClr val="FFFFFF"/>
                </a:solidFill>
                <a:latin typeface="Segoe UI Light"/>
              </a:rPr>
              <a:t>DynamicLib</a:t>
            </a:r>
            <a:endParaRPr lang="en-US" sz="1600" dirty="0">
              <a:solidFill>
                <a:srgbClr val="FFFFFF"/>
              </a:solidFill>
              <a:latin typeface="Segoe UI Light"/>
            </a:endParaRPr>
          </a:p>
        </p:txBody>
      </p:sp>
      <p:sp>
        <p:nvSpPr>
          <p:cNvPr id="33" name="Rectangle 32"/>
          <p:cNvSpPr/>
          <p:nvPr/>
        </p:nvSpPr>
        <p:spPr bwMode="auto">
          <a:xfrm>
            <a:off x="5545333" y="3761300"/>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Framework</a:t>
            </a:r>
          </a:p>
        </p:txBody>
      </p:sp>
      <p:sp>
        <p:nvSpPr>
          <p:cNvPr id="34" name="Rectangle 33"/>
          <p:cNvSpPr/>
          <p:nvPr/>
        </p:nvSpPr>
        <p:spPr bwMode="auto">
          <a:xfrm>
            <a:off x="7072406" y="3761300"/>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Framework</a:t>
            </a:r>
          </a:p>
        </p:txBody>
      </p:sp>
      <p:sp>
        <p:nvSpPr>
          <p:cNvPr id="35" name="Rectangle 34"/>
          <p:cNvSpPr/>
          <p:nvPr/>
        </p:nvSpPr>
        <p:spPr bwMode="auto">
          <a:xfrm>
            <a:off x="8646024" y="3761300"/>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C/C++</a:t>
            </a:r>
          </a:p>
        </p:txBody>
      </p:sp>
      <p:sp>
        <p:nvSpPr>
          <p:cNvPr id="37" name="Rectangle 36"/>
          <p:cNvSpPr/>
          <p:nvPr/>
        </p:nvSpPr>
        <p:spPr bwMode="auto">
          <a:xfrm>
            <a:off x="2289420" y="4915577"/>
            <a:ext cx="7567657" cy="442083"/>
          </a:xfrm>
          <a:prstGeom prst="rect">
            <a:avLst/>
          </a:prstGeom>
          <a:solidFill>
            <a:schemeClr val="accent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endParaRPr lang="en-US" sz="2400" dirty="0">
              <a:solidFill>
                <a:srgbClr val="FFFFFF"/>
              </a:solidFill>
              <a:latin typeface="Segoe UI Light"/>
            </a:endParaRPr>
          </a:p>
        </p:txBody>
      </p:sp>
      <p:sp>
        <p:nvSpPr>
          <p:cNvPr id="4" name="Arrow: Up 3"/>
          <p:cNvSpPr/>
          <p:nvPr/>
        </p:nvSpPr>
        <p:spPr bwMode="auto">
          <a:xfrm>
            <a:off x="2794777" y="4414944"/>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Up 37"/>
          <p:cNvSpPr/>
          <p:nvPr/>
        </p:nvSpPr>
        <p:spPr bwMode="auto">
          <a:xfrm>
            <a:off x="4489664" y="4414943"/>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Up 38"/>
          <p:cNvSpPr/>
          <p:nvPr/>
        </p:nvSpPr>
        <p:spPr bwMode="auto">
          <a:xfrm>
            <a:off x="5996991" y="4439698"/>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Up 39"/>
          <p:cNvSpPr/>
          <p:nvPr/>
        </p:nvSpPr>
        <p:spPr bwMode="auto">
          <a:xfrm>
            <a:off x="7529241" y="4425071"/>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Up 40"/>
          <p:cNvSpPr/>
          <p:nvPr/>
        </p:nvSpPr>
        <p:spPr bwMode="auto">
          <a:xfrm>
            <a:off x="9151380" y="4416074"/>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8"/>
          <a:stretch>
            <a:fillRect/>
          </a:stretch>
        </p:blipFill>
        <p:spPr>
          <a:xfrm>
            <a:off x="4510210" y="4938575"/>
            <a:ext cx="2867341" cy="483312"/>
          </a:xfrm>
          <a:prstGeom prst="rect">
            <a:avLst/>
          </a:prstGeom>
        </p:spPr>
      </p:pic>
    </p:spTree>
    <p:extLst>
      <p:ext uri="{BB962C8B-B14F-4D97-AF65-F5344CB8AC3E}">
        <p14:creationId xmlns:p14="http://schemas.microsoft.com/office/powerpoint/2010/main" val="112808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3786999"/>
          </a:xfrm>
        </p:spPr>
        <p:txBody>
          <a:bodyPr/>
          <a:lstStyle/>
          <a:p>
            <a:r>
              <a:rPr lang="en-US" sz="6470" dirty="0"/>
              <a:t>Demo</a:t>
            </a:r>
            <a:br>
              <a:rPr lang="en-US" sz="6470" dirty="0"/>
            </a:br>
            <a:br>
              <a:rPr lang="en-US" sz="6470" dirty="0"/>
            </a:br>
            <a:br>
              <a:rPr lang="en-US" sz="6470" dirty="0"/>
            </a:br>
            <a:endParaRPr lang="en-US" sz="6470" dirty="0"/>
          </a:p>
        </p:txBody>
      </p:sp>
      <p:sp>
        <p:nvSpPr>
          <p:cNvPr id="7" name="Text Placeholder 6"/>
          <p:cNvSpPr>
            <a:spLocks noGrp="1"/>
          </p:cNvSpPr>
          <p:nvPr>
            <p:ph type="body" sz="quarter" idx="12"/>
          </p:nvPr>
        </p:nvSpPr>
        <p:spPr>
          <a:xfrm>
            <a:off x="269240" y="4403820"/>
            <a:ext cx="9860674" cy="729943"/>
          </a:xfrm>
        </p:spPr>
        <p:txBody>
          <a:bodyPr/>
          <a:lstStyle/>
          <a:p>
            <a:r>
              <a:rPr lang="en-US" dirty="0"/>
              <a:t>Miguel de Icaza </a:t>
            </a:r>
          </a:p>
        </p:txBody>
      </p:sp>
      <p:pic>
        <p:nvPicPr>
          <p:cNvPr id="4" name="Picture 3">
            <a:extLst>
              <a:ext uri="{FF2B5EF4-FFF2-40B4-BE49-F238E27FC236}">
                <a16:creationId xmlns:a16="http://schemas.microsoft.com/office/drawing/2014/main" id="{35129068-2897-4C27-9B15-CAC714B4CE98}"/>
              </a:ext>
            </a:extLst>
          </p:cNvPr>
          <p:cNvPicPr>
            <a:picLocks noChangeAspect="1"/>
          </p:cNvPicPr>
          <p:nvPr/>
        </p:nvPicPr>
        <p:blipFill>
          <a:blip r:embed="rId3"/>
          <a:stretch>
            <a:fillRect/>
          </a:stretch>
        </p:blipFill>
        <p:spPr>
          <a:xfrm>
            <a:off x="267682" y="2279491"/>
            <a:ext cx="7680773" cy="1294653"/>
          </a:xfrm>
          <a:prstGeom prst="rect">
            <a:avLst/>
          </a:prstGeom>
        </p:spPr>
      </p:pic>
    </p:spTree>
    <p:extLst>
      <p:ext uri="{BB962C8B-B14F-4D97-AF65-F5344CB8AC3E}">
        <p14:creationId xmlns:p14="http://schemas.microsoft.com/office/powerpoint/2010/main" val="223122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Visual Studio and C#</a:t>
            </a:r>
          </a:p>
        </p:txBody>
      </p:sp>
      <p:sp>
        <p:nvSpPr>
          <p:cNvPr id="4" name="Text Placeholder 3"/>
          <p:cNvSpPr>
            <a:spLocks noGrp="1"/>
          </p:cNvSpPr>
          <p:nvPr>
            <p:ph type="body" sz="quarter" idx="12"/>
          </p:nvPr>
        </p:nvSpPr>
        <p:spPr/>
        <p:txBody>
          <a:bodyPr/>
          <a:lstStyle/>
          <a:p>
            <a:r>
              <a:rPr lang="en-US" dirty="0"/>
              <a:t>Mads Torgersen</a:t>
            </a:r>
          </a:p>
        </p:txBody>
      </p:sp>
    </p:spTree>
    <p:extLst>
      <p:ext uri="{BB962C8B-B14F-4D97-AF65-F5344CB8AC3E}">
        <p14:creationId xmlns:p14="http://schemas.microsoft.com/office/powerpoint/2010/main" val="226634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5EF10-3C43-42B4-B606-074092E15935}"/>
              </a:ext>
            </a:extLst>
          </p:cNvPr>
          <p:cNvSpPr>
            <a:spLocks noGrp="1"/>
          </p:cNvSpPr>
          <p:nvPr>
            <p:ph type="body" sz="quarter" idx="10"/>
          </p:nvPr>
        </p:nvSpPr>
        <p:spPr>
          <a:xfrm>
            <a:off x="269239" y="1413240"/>
            <a:ext cx="11653523" cy="4727448"/>
          </a:xfrm>
        </p:spPr>
        <p:txBody>
          <a:bodyPr/>
          <a:lstStyle/>
          <a:p>
            <a:pPr>
              <a:lnSpc>
                <a:spcPct val="100000"/>
              </a:lnSpc>
            </a:pPr>
            <a:r>
              <a:rPr lang="en-US" sz="3600" dirty="0"/>
              <a:t>Performance</a:t>
            </a:r>
          </a:p>
          <a:p>
            <a:pPr>
              <a:lnSpc>
                <a:spcPct val="100000"/>
              </a:lnSpc>
            </a:pPr>
            <a:r>
              <a:rPr lang="en-US" sz="3600" dirty="0"/>
              <a:t>Install experience</a:t>
            </a:r>
          </a:p>
          <a:p>
            <a:pPr>
              <a:lnSpc>
                <a:spcPct val="100000"/>
              </a:lnSpc>
            </a:pPr>
            <a:r>
              <a:rPr lang="en-US" sz="3600" dirty="0"/>
              <a:t>Navigation and IntelliSense</a:t>
            </a:r>
          </a:p>
          <a:p>
            <a:pPr>
              <a:lnSpc>
                <a:spcPct val="100000"/>
              </a:lnSpc>
            </a:pPr>
            <a:r>
              <a:rPr lang="en-US" sz="3600" dirty="0"/>
              <a:t>Refactorings and quick fixes</a:t>
            </a:r>
          </a:p>
          <a:p>
            <a:pPr>
              <a:lnSpc>
                <a:spcPct val="100000"/>
              </a:lnSpc>
            </a:pPr>
            <a:r>
              <a:rPr lang="en-US" sz="3600" dirty="0"/>
              <a:t>Code styles</a:t>
            </a:r>
          </a:p>
          <a:p>
            <a:pPr>
              <a:lnSpc>
                <a:spcPct val="100000"/>
              </a:lnSpc>
            </a:pPr>
            <a:r>
              <a:rPr lang="en-US" sz="3600" dirty="0"/>
              <a:t>Live Unit Testing (LUT)</a:t>
            </a:r>
          </a:p>
          <a:p>
            <a:pPr>
              <a:lnSpc>
                <a:spcPct val="100000"/>
              </a:lnSpc>
            </a:pPr>
            <a:r>
              <a:rPr lang="en-US" sz="3600" dirty="0"/>
              <a:t>C# 7.0</a:t>
            </a:r>
          </a:p>
        </p:txBody>
      </p:sp>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Visual Studio 2017</a:t>
            </a:r>
          </a:p>
        </p:txBody>
      </p:sp>
    </p:spTree>
    <p:extLst>
      <p:ext uri="{BB962C8B-B14F-4D97-AF65-F5344CB8AC3E}">
        <p14:creationId xmlns:p14="http://schemas.microsoft.com/office/powerpoint/2010/main" val="5266375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1FBCF-38F1-4199-AFE8-ED694396005E}"/>
              </a:ext>
            </a:extLst>
          </p:cNvPr>
          <p:cNvSpPr>
            <a:spLocks noGrp="1"/>
          </p:cNvSpPr>
          <p:nvPr>
            <p:ph type="body" sz="quarter" idx="10"/>
          </p:nvPr>
        </p:nvSpPr>
        <p:spPr>
          <a:xfrm>
            <a:off x="269239" y="1576740"/>
            <a:ext cx="11653523" cy="3397853"/>
          </a:xfrm>
        </p:spPr>
        <p:txBody>
          <a:bodyPr/>
          <a:lstStyle/>
          <a:p>
            <a:pPr>
              <a:lnSpc>
                <a:spcPct val="100000"/>
              </a:lnSpc>
            </a:pPr>
            <a:r>
              <a:rPr lang="en-US" sz="3600" dirty="0"/>
              <a:t>Project files are simplified and portable</a:t>
            </a:r>
          </a:p>
          <a:p>
            <a:pPr>
              <a:lnSpc>
                <a:spcPct val="100000"/>
              </a:lnSpc>
            </a:pPr>
            <a:r>
              <a:rPr lang="en-US" sz="3600" dirty="0"/>
              <a:t>Navigation and IntelliSense</a:t>
            </a:r>
          </a:p>
          <a:p>
            <a:pPr>
              <a:lnSpc>
                <a:spcPct val="100000"/>
              </a:lnSpc>
            </a:pPr>
            <a:r>
              <a:rPr lang="en-US" sz="3600" dirty="0"/>
              <a:t>Live Unit Testing support with .NET Core</a:t>
            </a:r>
          </a:p>
          <a:p>
            <a:pPr>
              <a:lnSpc>
                <a:spcPct val="100000"/>
              </a:lnSpc>
            </a:pPr>
            <a:r>
              <a:rPr lang="en-US" sz="3600" dirty="0"/>
              <a:t>More live diagnostics (API design, security, …)</a:t>
            </a:r>
          </a:p>
          <a:p>
            <a:pPr>
              <a:lnSpc>
                <a:spcPct val="100000"/>
              </a:lnSpc>
            </a:pPr>
            <a:r>
              <a:rPr lang="en-US" sz="3600" dirty="0"/>
              <a:t>Even more refactorings and quick fixes</a:t>
            </a:r>
          </a:p>
        </p:txBody>
      </p:sp>
      <p:sp>
        <p:nvSpPr>
          <p:cNvPr id="3" name="Title 2">
            <a:extLst>
              <a:ext uri="{FF2B5EF4-FFF2-40B4-BE49-F238E27FC236}">
                <a16:creationId xmlns:a16="http://schemas.microsoft.com/office/drawing/2014/main" id="{D92DE0D4-4D2F-400A-8B20-9F684DEDA0C1}"/>
              </a:ext>
            </a:extLst>
          </p:cNvPr>
          <p:cNvSpPr>
            <a:spLocks noGrp="1"/>
          </p:cNvSpPr>
          <p:nvPr>
            <p:ph type="title"/>
          </p:nvPr>
        </p:nvSpPr>
        <p:spPr/>
        <p:txBody>
          <a:bodyPr/>
          <a:lstStyle/>
          <a:p>
            <a:r>
              <a:rPr lang="en-US" dirty="0"/>
              <a:t>Visual Studio 2017 Update 15.3</a:t>
            </a:r>
          </a:p>
        </p:txBody>
      </p:sp>
    </p:spTree>
    <p:extLst>
      <p:ext uri="{BB962C8B-B14F-4D97-AF65-F5344CB8AC3E}">
        <p14:creationId xmlns:p14="http://schemas.microsoft.com/office/powerpoint/2010/main" val="150357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5D411-0013-483D-A058-6D47B4BA3591}"/>
              </a:ext>
            </a:extLst>
          </p:cNvPr>
          <p:cNvSpPr>
            <a:spLocks noGrp="1"/>
          </p:cNvSpPr>
          <p:nvPr>
            <p:ph type="body" sz="quarter" idx="10"/>
          </p:nvPr>
        </p:nvSpPr>
        <p:spPr>
          <a:xfrm>
            <a:off x="269239" y="1419294"/>
            <a:ext cx="11653523" cy="2236125"/>
          </a:xfrm>
        </p:spPr>
        <p:txBody>
          <a:bodyPr/>
          <a:lstStyle/>
          <a:p>
            <a:pPr>
              <a:lnSpc>
                <a:spcPct val="100000"/>
              </a:lnSpc>
            </a:pPr>
            <a:r>
              <a:rPr lang="en-US" dirty="0"/>
              <a:t>Target-typed default expressions</a:t>
            </a:r>
          </a:p>
          <a:p>
            <a:pPr>
              <a:lnSpc>
                <a:spcPct val="100000"/>
              </a:lnSpc>
            </a:pPr>
            <a:r>
              <a:rPr lang="en-US" dirty="0"/>
              <a:t>Async Main</a:t>
            </a:r>
          </a:p>
          <a:p>
            <a:pPr>
              <a:lnSpc>
                <a:spcPct val="100000"/>
              </a:lnSpc>
            </a:pPr>
            <a:r>
              <a:rPr lang="en-US" dirty="0"/>
              <a:t>Tuple element name inference</a:t>
            </a:r>
          </a:p>
        </p:txBody>
      </p:sp>
      <p:sp>
        <p:nvSpPr>
          <p:cNvPr id="3" name="Title 2">
            <a:extLst>
              <a:ext uri="{FF2B5EF4-FFF2-40B4-BE49-F238E27FC236}">
                <a16:creationId xmlns:a16="http://schemas.microsoft.com/office/drawing/2014/main" id="{6F590FCA-0D91-44F2-B123-56398302CB36}"/>
              </a:ext>
            </a:extLst>
          </p:cNvPr>
          <p:cNvSpPr>
            <a:spLocks noGrp="1"/>
          </p:cNvSpPr>
          <p:nvPr>
            <p:ph type="title"/>
          </p:nvPr>
        </p:nvSpPr>
        <p:spPr/>
        <p:txBody>
          <a:bodyPr/>
          <a:lstStyle/>
          <a:p>
            <a:r>
              <a:rPr lang="en-US" dirty="0"/>
              <a:t>C# 7.1 – First point release</a:t>
            </a:r>
          </a:p>
        </p:txBody>
      </p:sp>
    </p:spTree>
    <p:extLst>
      <p:ext uri="{BB962C8B-B14F-4D97-AF65-F5344CB8AC3E}">
        <p14:creationId xmlns:p14="http://schemas.microsoft.com/office/powerpoint/2010/main" val="3458070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t>Thank you to all our contributors!</a:t>
            </a:r>
          </a:p>
        </p:txBody>
      </p:sp>
      <p:pic>
        <p:nvPicPr>
          <p:cNvPr id="6" name="Picture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rcRect t="8609"/>
          <a:stretch/>
        </p:blipFill>
        <p:spPr>
          <a:xfrm>
            <a:off x="409439" y="1867191"/>
            <a:ext cx="4476076" cy="424403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106450" y="4738460"/>
            <a:ext cx="1056023" cy="88258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8748" y="4623142"/>
            <a:ext cx="1174612" cy="427448"/>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5853173" y="4563870"/>
            <a:ext cx="1567003" cy="483897"/>
          </a:xfrm>
          <a:prstGeom prst="rect">
            <a:avLst/>
          </a:prstGeom>
        </p:spPr>
      </p:pic>
      <p:pic>
        <p:nvPicPr>
          <p:cNvPr id="10" name="Picture 4" descr="http://logok.org/wp-content/uploads/2014/07/Samsung-logo-2015-Nob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14" t="38975" r="4216" b="38535"/>
          <a:stretch/>
        </p:blipFill>
        <p:spPr bwMode="auto">
          <a:xfrm>
            <a:off x="5824153" y="5403239"/>
            <a:ext cx="1584224" cy="2918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googl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9187" y="5351570"/>
            <a:ext cx="1231335" cy="41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47793" y="1343749"/>
            <a:ext cx="5498002" cy="832755"/>
          </a:xfrm>
          <a:prstGeom prst="rect">
            <a:avLst/>
          </a:prstGeom>
          <a:noFill/>
        </p:spPr>
        <p:txBody>
          <a:bodyPr wrap="square" lIns="179285" tIns="143428" rIns="179285" bIns="143428" rtlCol="0">
            <a:spAutoFit/>
          </a:bodyPr>
          <a:lstStyle/>
          <a:p>
            <a:pPr marL="112048" indent="-112048">
              <a:lnSpc>
                <a:spcPct val="90000"/>
              </a:lnSpc>
            </a:pPr>
            <a:r>
              <a:rPr lang="en-US" sz="1961" dirty="0"/>
              <a:t>“Samsung is embracing .NET because it is </a:t>
            </a:r>
            <a:br>
              <a:rPr lang="en-US" sz="1961" dirty="0"/>
            </a:br>
            <a:r>
              <a:rPr lang="en-US" sz="1961" dirty="0"/>
              <a:t>a completely open source project.” </a:t>
            </a:r>
            <a:r>
              <a:rPr lang="en-US" sz="1600" dirty="0"/>
              <a:t>— Samsung</a:t>
            </a:r>
            <a:endParaRPr lang="en-US" sz="1961" dirty="0"/>
          </a:p>
        </p:txBody>
      </p:sp>
      <p:sp>
        <p:nvSpPr>
          <p:cNvPr id="13" name="TextBox 12"/>
          <p:cNvSpPr txBox="1"/>
          <p:nvPr/>
        </p:nvSpPr>
        <p:spPr>
          <a:xfrm>
            <a:off x="5647793" y="2324548"/>
            <a:ext cx="5378545" cy="1746916"/>
          </a:xfrm>
          <a:prstGeom prst="rect">
            <a:avLst/>
          </a:prstGeom>
          <a:noFill/>
        </p:spPr>
        <p:txBody>
          <a:bodyPr wrap="square" lIns="179285" tIns="143428" rIns="179285" bIns="143428" rtlCol="0">
            <a:spAutoFit/>
          </a:bodyPr>
          <a:lstStyle/>
          <a:p>
            <a:pPr marL="112048" indent="-112048">
              <a:lnSpc>
                <a:spcPct val="90000"/>
              </a:lnSpc>
            </a:pPr>
            <a:r>
              <a:rPr lang="en-US" sz="1961" dirty="0"/>
              <a:t>"ASP.NET is open source, that allows us </a:t>
            </a:r>
            <a:br>
              <a:rPr lang="en-US" sz="1961" dirty="0"/>
            </a:br>
            <a:r>
              <a:rPr lang="en-US" sz="1961" dirty="0"/>
              <a:t>to contribute back to it if we have any performance issues which Microsoft review and together we make a better product.“ </a:t>
            </a:r>
          </a:p>
          <a:p>
            <a:pPr>
              <a:lnSpc>
                <a:spcPct val="90000"/>
              </a:lnSpc>
              <a:spcBef>
                <a:spcPts val="1176"/>
              </a:spcBef>
            </a:pPr>
            <a:r>
              <a:rPr lang="en-US" sz="1568" dirty="0"/>
              <a:t>— </a:t>
            </a:r>
            <a:r>
              <a:rPr lang="en-US" sz="1568" dirty="0" err="1"/>
              <a:t>Illyriad</a:t>
            </a:r>
            <a:r>
              <a:rPr lang="en-US" sz="1568" dirty="0"/>
              <a:t> Games</a:t>
            </a:r>
          </a:p>
        </p:txBody>
      </p:sp>
      <p:sp>
        <p:nvSpPr>
          <p:cNvPr id="4" name="TextBox 3"/>
          <p:cNvSpPr txBox="1"/>
          <p:nvPr/>
        </p:nvSpPr>
        <p:spPr>
          <a:xfrm>
            <a:off x="269241" y="1085412"/>
            <a:ext cx="3260301" cy="561207"/>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89542">
                      <a:schemeClr val="tx2"/>
                    </a:gs>
                    <a:gs pos="46000">
                      <a:schemeClr val="tx2"/>
                    </a:gs>
                  </a:gsLst>
                  <a:lin ang="5400000" scaled="0"/>
                </a:gradFill>
              </a:rPr>
              <a:t>Community PRs by month</a:t>
            </a:r>
          </a:p>
        </p:txBody>
      </p:sp>
      <p:cxnSp>
        <p:nvCxnSpPr>
          <p:cNvPr id="16" name="Straight Connector 15"/>
          <p:cNvCxnSpPr>
            <a:cxnSpLocks/>
          </p:cNvCxnSpPr>
          <p:nvPr/>
        </p:nvCxnSpPr>
        <p:spPr>
          <a:xfrm>
            <a:off x="5821230" y="4255356"/>
            <a:ext cx="5199292"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954335"/>
          </a:xfrm>
        </p:spPr>
        <p:txBody>
          <a:bodyPr/>
          <a:lstStyle/>
          <a:p>
            <a:r>
              <a:rPr lang="en-US" sz="6470" dirty="0"/>
              <a:t>Demo</a:t>
            </a:r>
            <a:br>
              <a:rPr lang="en-US" sz="6470" dirty="0"/>
            </a:br>
            <a:br>
              <a:rPr lang="en-US" sz="6470" dirty="0"/>
            </a:br>
            <a:r>
              <a:rPr lang="en-US" sz="6600" dirty="0"/>
              <a:t>Visual Studio and C#</a:t>
            </a:r>
            <a:endParaRPr lang="en-US" sz="6470" dirty="0"/>
          </a:p>
        </p:txBody>
      </p:sp>
      <p:sp>
        <p:nvSpPr>
          <p:cNvPr id="7" name="Text Placeholder 6"/>
          <p:cNvSpPr>
            <a:spLocks noGrp="1"/>
          </p:cNvSpPr>
          <p:nvPr>
            <p:ph type="body" sz="quarter" idx="12"/>
          </p:nvPr>
        </p:nvSpPr>
        <p:spPr>
          <a:xfrm>
            <a:off x="269240" y="3877277"/>
            <a:ext cx="9860674" cy="729943"/>
          </a:xfrm>
        </p:spPr>
        <p:txBody>
          <a:bodyPr/>
          <a:lstStyle/>
          <a:p>
            <a:r>
              <a:rPr lang="en-US" dirty="0"/>
              <a:t>Mads Torgersen</a:t>
            </a:r>
          </a:p>
        </p:txBody>
      </p:sp>
    </p:spTree>
    <p:extLst>
      <p:ext uri="{BB962C8B-B14F-4D97-AF65-F5344CB8AC3E}">
        <p14:creationId xmlns:p14="http://schemas.microsoft.com/office/powerpoint/2010/main" val="13873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2693045"/>
          </a:xfrm>
          <a:prstGeom prst="rect">
            <a:avLst/>
          </a:prstGeom>
          <a:noFill/>
        </p:spPr>
        <p:txBody>
          <a:bodyPr wrap="square" lIns="182880" tIns="146304" rIns="182880" bIns="146304" rtlCol="0">
            <a:spAutoFit/>
          </a:bodyPr>
          <a:lstStyle/>
          <a:p>
            <a:pPr algn="ctr">
              <a:lnSpc>
                <a:spcPct val="90000"/>
              </a:lnSpc>
              <a:spcAft>
                <a:spcPts val="600"/>
              </a:spcAft>
            </a:pPr>
            <a:r>
              <a:rPr lang="en-US" sz="5400" dirty="0">
                <a:solidFill>
                  <a:schemeClr val="bg1"/>
                </a:solidFill>
              </a:rPr>
              <a:t>.NET Core 2.0</a:t>
            </a:r>
          </a:p>
          <a:p>
            <a:pPr algn="ctr">
              <a:lnSpc>
                <a:spcPct val="90000"/>
              </a:lnSpc>
              <a:spcAft>
                <a:spcPts val="600"/>
              </a:spcAft>
            </a:pPr>
            <a:r>
              <a:rPr lang="en-US" sz="5400" dirty="0">
                <a:solidFill>
                  <a:schemeClr val="bg1"/>
                </a:solidFill>
              </a:rPr>
              <a:t>&amp;</a:t>
            </a:r>
          </a:p>
          <a:p>
            <a:pPr algn="ctr">
              <a:lnSpc>
                <a:spcPct val="90000"/>
              </a:lnSpc>
              <a:spcAft>
                <a:spcPts val="600"/>
              </a:spcAft>
            </a:pPr>
            <a:r>
              <a:rPr lang="en-US" sz="5400" dirty="0">
                <a:solidFill>
                  <a:schemeClr val="bg1"/>
                </a:solidFill>
              </a:rPr>
              <a:t>Visual Studio 2017</a:t>
            </a:r>
          </a:p>
        </p:txBody>
      </p:sp>
      <p:sp>
        <p:nvSpPr>
          <p:cNvPr id="3" name="TextBox 2">
            <a:extLst>
              <a:ext uri="{FF2B5EF4-FFF2-40B4-BE49-F238E27FC236}">
                <a16:creationId xmlns:a16="http://schemas.microsoft.com/office/drawing/2014/main" id="{19AAD19A-07E9-4260-B2B1-9FA94B5A6BB9}"/>
              </a:ext>
            </a:extLst>
          </p:cNvPr>
          <p:cNvSpPr txBox="1"/>
          <p:nvPr/>
        </p:nvSpPr>
        <p:spPr>
          <a:xfrm>
            <a:off x="2852057" y="4133445"/>
            <a:ext cx="6516914" cy="2742289"/>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Download today!</a:t>
            </a:r>
          </a:p>
          <a:p>
            <a:pPr algn="ctr">
              <a:lnSpc>
                <a:spcPct val="90000"/>
              </a:lnSpc>
              <a:spcAft>
                <a:spcPts val="600"/>
              </a:spcAft>
            </a:pPr>
            <a:r>
              <a:rPr lang="en-US" sz="4000" dirty="0">
                <a:solidFill>
                  <a:schemeClr val="bg1"/>
                </a:solidFill>
                <a:hlinkClick r:id="rId3"/>
              </a:rPr>
              <a:t>www.dot.net/core</a:t>
            </a:r>
            <a:endParaRPr lang="en-US" sz="4000" dirty="0">
              <a:solidFill>
                <a:schemeClr val="bg1"/>
              </a:solidFill>
            </a:endParaRPr>
          </a:p>
          <a:p>
            <a:pPr algn="ctr">
              <a:lnSpc>
                <a:spcPct val="90000"/>
              </a:lnSpc>
              <a:spcAft>
                <a:spcPts val="600"/>
              </a:spcAft>
            </a:pPr>
            <a:r>
              <a:rPr lang="en-US" sz="4000" dirty="0">
                <a:solidFill>
                  <a:schemeClr val="bg1"/>
                </a:solidFill>
                <a:hlinkClick r:id="rId4"/>
              </a:rPr>
              <a:t>www.visualstudio.com</a:t>
            </a:r>
            <a:r>
              <a:rPr lang="en-US" sz="4000" dirty="0">
                <a:solidFill>
                  <a:schemeClr val="bg1"/>
                </a:solidFill>
              </a:rPr>
              <a:t> </a:t>
            </a:r>
          </a:p>
          <a:p>
            <a:pPr algn="ctr">
              <a:lnSpc>
                <a:spcPct val="90000"/>
              </a:lnSpc>
              <a:spcAft>
                <a:spcPts val="600"/>
              </a:spcAft>
            </a:pPr>
            <a:endParaRPr lang="en-US" sz="4000" dirty="0">
              <a:solidFill>
                <a:schemeClr val="bg1"/>
              </a:solidFill>
            </a:endParaRPr>
          </a:p>
        </p:txBody>
      </p:sp>
    </p:spTree>
    <p:extLst>
      <p:ext uri="{BB962C8B-B14F-4D97-AF65-F5344CB8AC3E}">
        <p14:creationId xmlns:p14="http://schemas.microsoft.com/office/powerpoint/2010/main" val="33906338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thinking about next?</a:t>
            </a:r>
          </a:p>
        </p:txBody>
      </p:sp>
      <p:sp>
        <p:nvSpPr>
          <p:cNvPr id="3" name="Content Placeholder 2"/>
          <p:cNvSpPr>
            <a:spLocks noGrp="1"/>
          </p:cNvSpPr>
          <p:nvPr>
            <p:ph type="body" sz="quarter" idx="10"/>
          </p:nvPr>
        </p:nvSpPr>
        <p:spPr>
          <a:xfrm>
            <a:off x="269240" y="1321419"/>
            <a:ext cx="11655078" cy="4532779"/>
          </a:xfrm>
        </p:spPr>
        <p:txBody>
          <a:bodyPr/>
          <a:lstStyle/>
          <a:p>
            <a:pPr>
              <a:spcBef>
                <a:spcPts val="2353"/>
              </a:spcBef>
            </a:pPr>
            <a:r>
              <a:rPr lang="en-US" sz="3137" dirty="0">
                <a:gradFill>
                  <a:gsLst>
                    <a:gs pos="13072">
                      <a:schemeClr val="tx2"/>
                    </a:gs>
                    <a:gs pos="67000">
                      <a:schemeClr val="tx2"/>
                    </a:gs>
                  </a:gsLst>
                  <a:lin ang="5400000" scaled="0"/>
                </a:gradFill>
              </a:rPr>
              <a:t>Performance and size improvements</a:t>
            </a:r>
          </a:p>
          <a:p>
            <a:pPr lvl="1">
              <a:spcBef>
                <a:spcPts val="784"/>
              </a:spcBef>
            </a:pPr>
            <a:r>
              <a:rPr lang="en-US" sz="1765" dirty="0"/>
              <a:t>Faster inner loop</a:t>
            </a:r>
          </a:p>
          <a:p>
            <a:pPr lvl="1">
              <a:spcBef>
                <a:spcPts val="784"/>
              </a:spcBef>
            </a:pPr>
            <a:r>
              <a:rPr lang="en-US" sz="1765" dirty="0"/>
              <a:t>Small standalone apps</a:t>
            </a:r>
          </a:p>
          <a:p>
            <a:pPr lvl="1">
              <a:spcBef>
                <a:spcPts val="784"/>
              </a:spcBef>
            </a:pPr>
            <a:r>
              <a:rPr lang="en-US" sz="1765" dirty="0"/>
              <a:t>Native</a:t>
            </a:r>
          </a:p>
          <a:p>
            <a:pPr>
              <a:spcBef>
                <a:spcPts val="2353"/>
              </a:spcBef>
            </a:pPr>
            <a:r>
              <a:rPr lang="en-US" sz="3137" dirty="0">
                <a:gradFill>
                  <a:gsLst>
                    <a:gs pos="13072">
                      <a:schemeClr val="tx2"/>
                    </a:gs>
                    <a:gs pos="67000">
                      <a:schemeClr val="tx2"/>
                    </a:gs>
                  </a:gsLst>
                  <a:lin ang="5400000" scaled="0"/>
                </a:gradFill>
              </a:rPr>
              <a:t>Tooling and libraries</a:t>
            </a:r>
            <a:endParaRPr lang="en-US" sz="1765" dirty="0"/>
          </a:p>
          <a:p>
            <a:pPr lvl="1">
              <a:spcBef>
                <a:spcPts val="784"/>
              </a:spcBef>
            </a:pPr>
            <a:r>
              <a:rPr lang="en-US" sz="1765" dirty="0"/>
              <a:t>Global tools (“aka </a:t>
            </a:r>
            <a:r>
              <a:rPr lang="en-US" sz="1765" dirty="0" err="1"/>
              <a:t>npm</a:t>
            </a:r>
            <a:r>
              <a:rPr lang="en-US" sz="1765" dirty="0"/>
              <a:t> install –g”)</a:t>
            </a:r>
          </a:p>
          <a:p>
            <a:pPr lvl="1">
              <a:spcBef>
                <a:spcPts val="784"/>
              </a:spcBef>
            </a:pPr>
            <a:r>
              <a:rPr lang="en-US" sz="1765" dirty="0"/>
              <a:t>Machine learning and artificial intelligence</a:t>
            </a:r>
          </a:p>
          <a:p>
            <a:pPr>
              <a:spcBef>
                <a:spcPts val="2353"/>
              </a:spcBef>
            </a:pPr>
            <a:r>
              <a:rPr lang="en-US" sz="3137" dirty="0">
                <a:gradFill>
                  <a:gsLst>
                    <a:gs pos="13072">
                      <a:schemeClr val="tx2"/>
                    </a:gs>
                    <a:gs pos="67000">
                      <a:schemeClr val="tx2"/>
                    </a:gs>
                  </a:gsLst>
                  <a:lin ang="5400000" scaled="0"/>
                </a:gradFill>
              </a:rPr>
              <a:t>Platforms</a:t>
            </a:r>
          </a:p>
          <a:p>
            <a:pPr lvl="1">
              <a:spcBef>
                <a:spcPts val="784"/>
              </a:spcBef>
            </a:pPr>
            <a:r>
              <a:rPr lang="en-US" sz="1765" dirty="0"/>
              <a:t>Linux diagnostics</a:t>
            </a:r>
          </a:p>
          <a:p>
            <a:pPr lvl="1">
              <a:spcBef>
                <a:spcPts val="784"/>
              </a:spcBef>
            </a:pPr>
            <a:r>
              <a:rPr lang="en-US" sz="1765" dirty="0"/>
              <a:t>IOT/ARM32</a:t>
            </a:r>
          </a:p>
        </p:txBody>
      </p:sp>
    </p:spTree>
    <p:extLst>
      <p:ext uri="{BB962C8B-B14F-4D97-AF65-F5344CB8AC3E}">
        <p14:creationId xmlns:p14="http://schemas.microsoft.com/office/powerpoint/2010/main" val="28537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The road ahead</a:t>
            </a:r>
          </a:p>
        </p:txBody>
      </p:sp>
      <p:sp>
        <p:nvSpPr>
          <p:cNvPr id="3" name="Text Placeholder 2"/>
          <p:cNvSpPr>
            <a:spLocks noGrp="1"/>
          </p:cNvSpPr>
          <p:nvPr>
            <p:ph type="body" sz="quarter" idx="10"/>
          </p:nvPr>
        </p:nvSpPr>
        <p:spPr>
          <a:xfrm>
            <a:off x="493344" y="1083000"/>
            <a:ext cx="11698655" cy="4046557"/>
          </a:xfrm>
        </p:spPr>
        <p:txBody>
          <a:bodyPr/>
          <a:lstStyle/>
          <a:p>
            <a:pPr>
              <a:lnSpc>
                <a:spcPct val="100000"/>
              </a:lnSpc>
            </a:pPr>
            <a:r>
              <a:rPr lang="en-US" dirty="0"/>
              <a:t>C# 7.2</a:t>
            </a:r>
          </a:p>
          <a:p>
            <a:pPr lvl="1">
              <a:lnSpc>
                <a:spcPct val="100000"/>
              </a:lnSpc>
            </a:pPr>
            <a:r>
              <a:rPr lang="en-US" dirty="0"/>
              <a:t>Safe, efficient low-level code</a:t>
            </a:r>
          </a:p>
          <a:p>
            <a:pPr>
              <a:lnSpc>
                <a:spcPct val="100000"/>
              </a:lnSpc>
            </a:pPr>
            <a:r>
              <a:rPr lang="en-US" dirty="0"/>
              <a:t>C# 7.3</a:t>
            </a:r>
          </a:p>
          <a:p>
            <a:pPr lvl="1">
              <a:lnSpc>
                <a:spcPct val="100000"/>
              </a:lnSpc>
            </a:pPr>
            <a:r>
              <a:rPr lang="en-US" dirty="0"/>
              <a:t>Next steps for pattern matching?</a:t>
            </a:r>
          </a:p>
          <a:p>
            <a:pPr>
              <a:lnSpc>
                <a:spcPct val="100000"/>
              </a:lnSpc>
            </a:pPr>
            <a:r>
              <a:rPr lang="en-US" dirty="0"/>
              <a:t>C# 8.0</a:t>
            </a:r>
          </a:p>
          <a:p>
            <a:pPr lvl="1">
              <a:lnSpc>
                <a:spcPct val="100000"/>
              </a:lnSpc>
            </a:pPr>
            <a:r>
              <a:rPr lang="en-US" dirty="0">
                <a:gradFill>
                  <a:gsLst>
                    <a:gs pos="1250">
                      <a:srgbClr val="505050"/>
                    </a:gs>
                    <a:gs pos="100000">
                      <a:srgbClr val="505050"/>
                    </a:gs>
                  </a:gsLst>
                  <a:lin ang="5400000" scaled="0"/>
                </a:gradFill>
              </a:rPr>
              <a:t>Interfaces with default member implementations</a:t>
            </a:r>
          </a:p>
          <a:p>
            <a:pPr lvl="1">
              <a:lnSpc>
                <a:spcPct val="100000"/>
              </a:lnSpc>
            </a:pPr>
            <a:r>
              <a:rPr lang="en-US" dirty="0">
                <a:gradFill>
                  <a:gsLst>
                    <a:gs pos="1250">
                      <a:srgbClr val="505050"/>
                    </a:gs>
                    <a:gs pos="100000">
                      <a:srgbClr val="505050"/>
                    </a:gs>
                  </a:gsLst>
                  <a:lin ang="5400000" scaled="0"/>
                </a:gradFill>
              </a:rPr>
              <a:t>Async streams</a:t>
            </a:r>
          </a:p>
          <a:p>
            <a:pPr lvl="1">
              <a:lnSpc>
                <a:spcPct val="100000"/>
              </a:lnSpc>
            </a:pPr>
            <a:r>
              <a:rPr lang="en-US" dirty="0">
                <a:gradFill>
                  <a:gsLst>
                    <a:gs pos="1250">
                      <a:srgbClr val="505050"/>
                    </a:gs>
                    <a:gs pos="100000">
                      <a:srgbClr val="505050"/>
                    </a:gs>
                  </a:gsLst>
                  <a:lin ang="5400000" scaled="0"/>
                </a:gradFill>
              </a:rPr>
              <a:t>Nullable reference types</a:t>
            </a:r>
          </a:p>
        </p:txBody>
      </p:sp>
    </p:spTree>
    <p:extLst>
      <p:ext uri="{BB962C8B-B14F-4D97-AF65-F5344CB8AC3E}">
        <p14:creationId xmlns:p14="http://schemas.microsoft.com/office/powerpoint/2010/main" val="132881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72902"/>
          </a:xfrm>
        </p:spPr>
        <p:txBody>
          <a:bodyPr/>
          <a:lstStyle/>
          <a:p>
            <a:r>
              <a:rPr lang="en-US" sz="6470" dirty="0"/>
              <a:t>Demo</a:t>
            </a:r>
            <a:br>
              <a:rPr lang="en-US" sz="6470" dirty="0"/>
            </a:br>
            <a:br>
              <a:rPr lang="en-US" sz="6470" dirty="0"/>
            </a:br>
            <a:r>
              <a:rPr lang="en-US" sz="6470" dirty="0"/>
              <a:t>Nullable reference types</a:t>
            </a:r>
          </a:p>
        </p:txBody>
      </p:sp>
      <p:sp>
        <p:nvSpPr>
          <p:cNvPr id="7" name="Text Placeholder 6"/>
          <p:cNvSpPr>
            <a:spLocks noGrp="1"/>
          </p:cNvSpPr>
          <p:nvPr>
            <p:ph type="body" sz="quarter" idx="12"/>
          </p:nvPr>
        </p:nvSpPr>
        <p:spPr/>
        <p:txBody>
          <a:bodyPr/>
          <a:lstStyle/>
          <a:p>
            <a:r>
              <a:rPr lang="en-US" dirty="0"/>
              <a:t>Mads Torgersen</a:t>
            </a:r>
          </a:p>
        </p:txBody>
      </p:sp>
    </p:spTree>
    <p:extLst>
      <p:ext uri="{BB962C8B-B14F-4D97-AF65-F5344CB8AC3E}">
        <p14:creationId xmlns:p14="http://schemas.microsoft.com/office/powerpoint/2010/main" val="398144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4710072"/>
          </a:xfrm>
        </p:spPr>
        <p:txBody>
          <a:bodyPr/>
          <a:lstStyle/>
          <a:p>
            <a:r>
              <a:rPr lang="en-US" dirty="0"/>
              <a:t>Two modes of operation</a:t>
            </a:r>
          </a:p>
          <a:p>
            <a:pPr lvl="1"/>
            <a:r>
              <a:rPr lang="en-US" dirty="0"/>
              <a:t>Development: Mono’s Interpreter</a:t>
            </a:r>
          </a:p>
          <a:p>
            <a:pPr lvl="1"/>
            <a:r>
              <a:rPr lang="en-US" dirty="0"/>
              <a:t>Release: Linked + Statically compiled code</a:t>
            </a:r>
          </a:p>
          <a:p>
            <a:endParaRPr lang="en-US" dirty="0"/>
          </a:p>
          <a:p>
            <a:r>
              <a:rPr lang="en-US" dirty="0"/>
              <a:t>.NET &lt;-&gt; JavaScript interop</a:t>
            </a:r>
          </a:p>
          <a:p>
            <a:pPr lvl="1"/>
            <a:r>
              <a:rPr lang="en-US" dirty="0"/>
              <a:t>Exposes .NET API to </a:t>
            </a:r>
            <a:r>
              <a:rPr lang="en-US" dirty="0" err="1"/>
              <a:t>Javascript</a:t>
            </a:r>
            <a:r>
              <a:rPr lang="en-US" dirty="0"/>
              <a:t>, goal: use </a:t>
            </a:r>
            <a:r>
              <a:rPr lang="en-US" dirty="0" err="1"/>
              <a:t>embeddinator</a:t>
            </a:r>
            <a:r>
              <a:rPr lang="en-US" dirty="0"/>
              <a:t> to surface API</a:t>
            </a:r>
          </a:p>
          <a:p>
            <a:pPr lvl="1"/>
            <a:r>
              <a:rPr lang="en-US" dirty="0"/>
              <a:t>Exposes loose and strongly typed Web APIs to C#</a:t>
            </a:r>
          </a:p>
          <a:p>
            <a:pPr lvl="1"/>
            <a:endParaRPr lang="en-US" dirty="0"/>
          </a:p>
          <a:p>
            <a:r>
              <a:rPr lang="en-US" dirty="0"/>
              <a:t>https://</a:t>
            </a:r>
            <a:r>
              <a:rPr lang="en-US" dirty="0" err="1"/>
              <a:t>github.com</a:t>
            </a:r>
            <a:r>
              <a:rPr lang="en-US" dirty="0"/>
              <a:t>/</a:t>
            </a:r>
            <a:r>
              <a:rPr lang="en-US" dirty="0" err="1"/>
              <a:t>lrz</a:t>
            </a:r>
            <a:r>
              <a:rPr lang="en-US" dirty="0"/>
              <a:t>/mono-</a:t>
            </a:r>
            <a:r>
              <a:rPr lang="en-US" dirty="0" err="1"/>
              <a:t>wasm</a:t>
            </a:r>
            <a:endParaRPr lang="en-US" dirty="0"/>
          </a:p>
        </p:txBody>
      </p:sp>
      <p:sp>
        <p:nvSpPr>
          <p:cNvPr id="4" name="Title 3"/>
          <p:cNvSpPr>
            <a:spLocks noGrp="1"/>
          </p:cNvSpPr>
          <p:nvPr>
            <p:ph type="title"/>
          </p:nvPr>
        </p:nvSpPr>
        <p:spPr/>
        <p:txBody>
          <a:bodyPr/>
          <a:lstStyle/>
          <a:p>
            <a:r>
              <a:rPr lang="en-US" dirty="0"/>
              <a:t>Mono and </a:t>
            </a:r>
            <a:r>
              <a:rPr lang="en-US" dirty="0" err="1"/>
              <a:t>WebAssembly</a:t>
            </a:r>
            <a:endParaRPr lang="en-US" dirty="0"/>
          </a:p>
        </p:txBody>
      </p:sp>
    </p:spTree>
    <p:extLst>
      <p:ext uri="{BB962C8B-B14F-4D97-AF65-F5344CB8AC3E}">
        <p14:creationId xmlns:p14="http://schemas.microsoft.com/office/powerpoint/2010/main" val="9811062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 to JavaScript </a:t>
            </a:r>
            <a:r>
              <a:rPr lang="mr-IN" dirty="0"/>
              <a:t>–</a:t>
            </a:r>
            <a:r>
              <a:rPr lang="en-US" dirty="0"/>
              <a:t> Weakly Typed</a:t>
            </a:r>
          </a:p>
        </p:txBody>
      </p:sp>
      <p:sp>
        <p:nvSpPr>
          <p:cNvPr id="4" name="Rectangle 3"/>
          <p:cNvSpPr/>
          <p:nvPr/>
        </p:nvSpPr>
        <p:spPr>
          <a:xfrm>
            <a:off x="269240" y="1409252"/>
            <a:ext cx="11655840" cy="2585323"/>
          </a:xfrm>
          <a:prstGeom prst="rect">
            <a:avLst/>
          </a:prstGeom>
        </p:spPr>
        <p:txBody>
          <a:bodyPr wrap="square">
            <a:spAutoFit/>
          </a:bodyPr>
          <a:lstStyle/>
          <a:p>
            <a:r>
              <a:rPr lang="en-US" dirty="0">
                <a:solidFill>
                  <a:srgbClr val="0000FF"/>
                </a:solidFill>
                <a:latin typeface="Menlo" charset="0"/>
              </a:rPr>
              <a:t>static</a:t>
            </a:r>
            <a:r>
              <a:rPr lang="en-US" dirty="0">
                <a:solidFill>
                  <a:srgbClr val="000000"/>
                </a:solidFill>
                <a:latin typeface="Menlo" charset="0"/>
              </a:rPr>
              <a:t> </a:t>
            </a:r>
            <a:r>
              <a:rPr lang="en-US" dirty="0">
                <a:solidFill>
                  <a:srgbClr val="0000FF"/>
                </a:solidFill>
                <a:latin typeface="Menlo" charset="0"/>
              </a:rPr>
              <a:t>void</a:t>
            </a:r>
            <a:r>
              <a:rPr lang="en-US" dirty="0">
                <a:solidFill>
                  <a:srgbClr val="000000"/>
                </a:solidFill>
                <a:latin typeface="Menlo" charset="0"/>
              </a:rPr>
              <a:t> </a:t>
            </a:r>
            <a:r>
              <a:rPr lang="en-US" dirty="0" err="1">
                <a:solidFill>
                  <a:srgbClr val="795E26"/>
                </a:solidFill>
                <a:latin typeface="Menlo" charset="0"/>
              </a:rPr>
              <a:t>FactorialInElement</a:t>
            </a:r>
            <a:r>
              <a:rPr lang="en-US" dirty="0">
                <a:solidFill>
                  <a:srgbClr val="000000"/>
                </a:solidFill>
                <a:latin typeface="Menlo" charset="0"/>
              </a:rPr>
              <a:t>(</a:t>
            </a:r>
            <a:r>
              <a:rPr lang="en-US" dirty="0" err="1">
                <a:solidFill>
                  <a:srgbClr val="0000FF"/>
                </a:solidFill>
                <a:latin typeface="Menlo" charset="0"/>
              </a:rPr>
              <a:t>int</a:t>
            </a:r>
            <a:r>
              <a:rPr lang="en-US" dirty="0">
                <a:solidFill>
                  <a:srgbClr val="000000"/>
                </a:solidFill>
                <a:latin typeface="Menlo" charset="0"/>
              </a:rPr>
              <a:t> n, </a:t>
            </a:r>
            <a:r>
              <a:rPr lang="en-US" dirty="0">
                <a:solidFill>
                  <a:srgbClr val="0000FF"/>
                </a:solidFill>
                <a:latin typeface="Menlo" charset="0"/>
              </a:rPr>
              <a:t>string</a:t>
            </a:r>
            <a:r>
              <a:rPr lang="en-US" dirty="0">
                <a:solidFill>
                  <a:srgbClr val="000000"/>
                </a:solidFill>
                <a:latin typeface="Menlo" charset="0"/>
              </a:rPr>
              <a:t> </a:t>
            </a:r>
            <a:r>
              <a:rPr lang="en-US" dirty="0" err="1">
                <a:solidFill>
                  <a:srgbClr val="000000"/>
                </a:solidFill>
                <a:latin typeface="Menlo" charset="0"/>
              </a:rPr>
              <a:t>eid</a:t>
            </a:r>
            <a:r>
              <a:rPr lang="en-US" dirty="0">
                <a:solidFill>
                  <a:srgbClr val="000000"/>
                </a:solidFill>
                <a:latin typeface="Menlo" charset="0"/>
              </a:rPr>
              <a:t>)</a:t>
            </a:r>
          </a:p>
          <a:p>
            <a:r>
              <a:rPr lang="en-US" dirty="0">
                <a:solidFill>
                  <a:srgbClr val="000000"/>
                </a:solidFill>
                <a:latin typeface="Menlo" charset="0"/>
              </a:rPr>
              <a:t>{</a:t>
            </a:r>
          </a:p>
          <a:p>
            <a:r>
              <a:rPr lang="en-US" dirty="0">
                <a:solidFill>
                  <a:srgbClr val="795E26"/>
                </a:solidFill>
                <a:latin typeface="Menlo" charset="0"/>
              </a:rPr>
              <a:t>    </a:t>
            </a:r>
            <a:r>
              <a:rPr lang="en-US" dirty="0" err="1">
                <a:solidFill>
                  <a:srgbClr val="795E26"/>
                </a:solidFill>
                <a:latin typeface="Menlo" charset="0"/>
              </a:rPr>
              <a:t>WriteLine</a:t>
            </a:r>
            <a:r>
              <a:rPr lang="en-US" dirty="0">
                <a:solidFill>
                  <a:srgbClr val="000000"/>
                </a:solidFill>
                <a:latin typeface="Menlo" charset="0"/>
              </a:rPr>
              <a:t>(</a:t>
            </a:r>
            <a:r>
              <a:rPr lang="en-US" dirty="0">
                <a:solidFill>
                  <a:srgbClr val="A31515"/>
                </a:solidFill>
                <a:latin typeface="Menlo" charset="0"/>
              </a:rPr>
              <a:t>"Calculating factorial of {0} into DOM element {1}"</a:t>
            </a:r>
            <a:r>
              <a:rPr lang="en-US" dirty="0">
                <a:solidFill>
                  <a:srgbClr val="000000"/>
                </a:solidFill>
                <a:latin typeface="Menlo" charset="0"/>
              </a:rPr>
              <a:t>, </a:t>
            </a:r>
            <a:r>
              <a:rPr lang="en-US" dirty="0">
                <a:solidFill>
                  <a:srgbClr val="001080"/>
                </a:solidFill>
                <a:latin typeface="Menlo" charset="0"/>
              </a:rPr>
              <a:t>n</a:t>
            </a:r>
            <a:r>
              <a:rPr lang="en-US" dirty="0">
                <a:solidFill>
                  <a:srgbClr val="000000"/>
                </a:solidFill>
                <a:latin typeface="Menlo" charset="0"/>
              </a:rPr>
              <a:t>, </a:t>
            </a:r>
            <a:r>
              <a:rPr lang="en-US" dirty="0" err="1">
                <a:solidFill>
                  <a:srgbClr val="001080"/>
                </a:solidFill>
                <a:latin typeface="Menlo" charset="0"/>
              </a:rPr>
              <a:t>eid</a:t>
            </a:r>
            <a:r>
              <a:rPr lang="en-US" dirty="0">
                <a:solidFill>
                  <a:srgbClr val="000000"/>
                </a:solidFill>
                <a:latin typeface="Menlo" charset="0"/>
              </a:rPr>
              <a:t>);</a:t>
            </a:r>
          </a:p>
          <a:p>
            <a:r>
              <a:rPr lang="en-US" dirty="0">
                <a:solidFill>
                  <a:srgbClr val="0000FF"/>
                </a:solidFill>
                <a:latin typeface="Menlo" charset="0"/>
              </a:rPr>
              <a:t>    </a:t>
            </a:r>
            <a:r>
              <a:rPr lang="en-US" dirty="0" err="1">
                <a:solidFill>
                  <a:srgbClr val="0000FF"/>
                </a:solidFill>
                <a:latin typeface="Menlo" charset="0"/>
              </a:rPr>
              <a:t>int</a:t>
            </a:r>
            <a:r>
              <a:rPr lang="en-US" dirty="0">
                <a:solidFill>
                  <a:srgbClr val="000000"/>
                </a:solidFill>
                <a:latin typeface="Menlo" charset="0"/>
              </a:rPr>
              <a:t> f = </a:t>
            </a:r>
            <a:r>
              <a:rPr lang="en-US" dirty="0">
                <a:solidFill>
                  <a:srgbClr val="795E26"/>
                </a:solidFill>
                <a:latin typeface="Menlo" charset="0"/>
              </a:rPr>
              <a:t>Factorial</a:t>
            </a:r>
            <a:r>
              <a:rPr lang="en-US" dirty="0">
                <a:solidFill>
                  <a:srgbClr val="000000"/>
                </a:solidFill>
                <a:latin typeface="Menlo" charset="0"/>
              </a:rPr>
              <a:t>(</a:t>
            </a:r>
            <a:r>
              <a:rPr lang="en-US" dirty="0">
                <a:solidFill>
                  <a:srgbClr val="001080"/>
                </a:solidFill>
                <a:latin typeface="Menlo" charset="0"/>
              </a:rPr>
              <a:t>n</a:t>
            </a:r>
            <a:r>
              <a:rPr lang="en-US" dirty="0">
                <a:solidFill>
                  <a:srgbClr val="000000"/>
                </a:solidFill>
                <a:latin typeface="Menlo" charset="0"/>
              </a:rPr>
              <a:t>);</a:t>
            </a:r>
          </a:p>
          <a:p>
            <a:r>
              <a:rPr lang="en-US" dirty="0">
                <a:solidFill>
                  <a:srgbClr val="0000FF"/>
                </a:solidFill>
                <a:latin typeface="Menlo" charset="0"/>
              </a:rPr>
              <a:t>    string</a:t>
            </a:r>
            <a:r>
              <a:rPr lang="en-US" dirty="0">
                <a:solidFill>
                  <a:srgbClr val="000000"/>
                </a:solidFill>
                <a:latin typeface="Menlo" charset="0"/>
              </a:rPr>
              <a:t> expr = </a:t>
            </a:r>
            <a:r>
              <a:rPr lang="en-US" dirty="0">
                <a:solidFill>
                  <a:srgbClr val="001080"/>
                </a:solidFill>
                <a:latin typeface="Menlo" charset="0"/>
              </a:rPr>
              <a:t>$</a:t>
            </a:r>
            <a:r>
              <a:rPr lang="en-US" dirty="0">
                <a:solidFill>
                  <a:srgbClr val="A31515"/>
                </a:solidFill>
                <a:latin typeface="Menlo" charset="0"/>
              </a:rPr>
              <a:t>"</a:t>
            </a:r>
            <a:r>
              <a:rPr lang="en-US" dirty="0" err="1">
                <a:solidFill>
                  <a:srgbClr val="A31515"/>
                </a:solidFill>
                <a:latin typeface="Menlo" charset="0"/>
              </a:rPr>
              <a:t>document.getElementById</a:t>
            </a:r>
            <a:r>
              <a:rPr lang="en-US" dirty="0">
                <a:solidFill>
                  <a:srgbClr val="A31515"/>
                </a:solidFill>
                <a:latin typeface="Menlo" charset="0"/>
              </a:rPr>
              <a:t>(\"{</a:t>
            </a:r>
            <a:r>
              <a:rPr lang="en-US" dirty="0" err="1">
                <a:solidFill>
                  <a:srgbClr val="A31515"/>
                </a:solidFill>
                <a:latin typeface="Menlo" charset="0"/>
              </a:rPr>
              <a:t>eid</a:t>
            </a:r>
            <a:r>
              <a:rPr lang="en-US" dirty="0">
                <a:solidFill>
                  <a:srgbClr val="A31515"/>
                </a:solidFill>
                <a:latin typeface="Menlo" charset="0"/>
              </a:rPr>
              <a:t>}\").</a:t>
            </a:r>
            <a:r>
              <a:rPr lang="en-US" dirty="0" err="1">
                <a:solidFill>
                  <a:srgbClr val="A31515"/>
                </a:solidFill>
                <a:latin typeface="Menlo" charset="0"/>
              </a:rPr>
              <a:t>innerText</a:t>
            </a:r>
            <a:r>
              <a:rPr lang="en-US" dirty="0">
                <a:solidFill>
                  <a:srgbClr val="A31515"/>
                </a:solidFill>
                <a:latin typeface="Menlo" charset="0"/>
              </a:rPr>
              <a:t> = \"{f}\";"</a:t>
            </a:r>
            <a:r>
              <a:rPr lang="en-US" dirty="0">
                <a:solidFill>
                  <a:srgbClr val="000000"/>
                </a:solidFill>
                <a:latin typeface="Menlo" charset="0"/>
              </a:rPr>
              <a:t>,</a:t>
            </a:r>
          </a:p>
          <a:p>
            <a:r>
              <a:rPr lang="en-US" dirty="0">
                <a:solidFill>
                  <a:srgbClr val="001080"/>
                </a:solidFill>
                <a:latin typeface="Menlo" charset="0"/>
              </a:rPr>
              <a:t>    </a:t>
            </a:r>
            <a:r>
              <a:rPr lang="en-US" dirty="0" err="1">
                <a:solidFill>
                  <a:srgbClr val="001080"/>
                </a:solidFill>
                <a:latin typeface="Menlo" charset="0"/>
              </a:rPr>
              <a:t>Mono</a:t>
            </a:r>
            <a:r>
              <a:rPr lang="en-US" dirty="0" err="1">
                <a:solidFill>
                  <a:srgbClr val="000000"/>
                </a:solidFill>
                <a:latin typeface="Menlo" charset="0"/>
              </a:rPr>
              <a:t>.</a:t>
            </a:r>
            <a:r>
              <a:rPr lang="en-US" dirty="0" err="1">
                <a:solidFill>
                  <a:srgbClr val="001080"/>
                </a:solidFill>
                <a:latin typeface="Menlo" charset="0"/>
              </a:rPr>
              <a:t>WebAssembly</a:t>
            </a:r>
            <a:r>
              <a:rPr lang="en-US" dirty="0" err="1">
                <a:solidFill>
                  <a:srgbClr val="000000"/>
                </a:solidFill>
                <a:latin typeface="Menlo" charset="0"/>
              </a:rPr>
              <a:t>.</a:t>
            </a:r>
            <a:r>
              <a:rPr lang="en-US" dirty="0" err="1">
                <a:solidFill>
                  <a:srgbClr val="795E26"/>
                </a:solidFill>
                <a:latin typeface="Menlo" charset="0"/>
              </a:rPr>
              <a:t>JavaScriptEval</a:t>
            </a:r>
            <a:r>
              <a:rPr lang="en-US" dirty="0">
                <a:solidFill>
                  <a:srgbClr val="000000"/>
                </a:solidFill>
                <a:latin typeface="Menlo" charset="0"/>
              </a:rPr>
              <a:t>(</a:t>
            </a:r>
            <a:r>
              <a:rPr lang="en-US" dirty="0">
                <a:solidFill>
                  <a:srgbClr val="001080"/>
                </a:solidFill>
                <a:latin typeface="Menlo" charset="0"/>
              </a:rPr>
              <a:t>expr</a:t>
            </a:r>
            <a:r>
              <a:rPr lang="en-US" dirty="0">
                <a:solidFill>
                  <a:srgbClr val="000000"/>
                </a:solidFill>
                <a:latin typeface="Menlo" charset="0"/>
              </a:rPr>
              <a:t>);</a:t>
            </a:r>
          </a:p>
          <a:p>
            <a:r>
              <a:rPr lang="en-US" dirty="0">
                <a:solidFill>
                  <a:srgbClr val="000000"/>
                </a:solidFill>
                <a:latin typeface="Menlo" charset="0"/>
              </a:rPr>
              <a:t>}</a:t>
            </a:r>
          </a:p>
          <a:p>
            <a:br>
              <a:rPr lang="en-US" dirty="0">
                <a:solidFill>
                  <a:srgbClr val="000000"/>
                </a:solidFill>
                <a:latin typeface="Menlo" charset="0"/>
              </a:rPr>
            </a:br>
            <a:endParaRPr lang="en-US" b="0" dirty="0">
              <a:solidFill>
                <a:srgbClr val="000000"/>
              </a:solidFill>
              <a:effectLst/>
              <a:latin typeface="Menlo" charset="0"/>
            </a:endParaRPr>
          </a:p>
        </p:txBody>
      </p:sp>
    </p:spTree>
    <p:extLst>
      <p:ext uri="{BB962C8B-B14F-4D97-AF65-F5344CB8AC3E}">
        <p14:creationId xmlns:p14="http://schemas.microsoft.com/office/powerpoint/2010/main" val="9742793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 to JavaScript </a:t>
            </a:r>
            <a:r>
              <a:rPr lang="mr-IN" dirty="0"/>
              <a:t>–</a:t>
            </a:r>
            <a:r>
              <a:rPr lang="en-US" dirty="0"/>
              <a:t> Strongly typed (WIP)</a:t>
            </a:r>
          </a:p>
        </p:txBody>
      </p:sp>
      <p:sp>
        <p:nvSpPr>
          <p:cNvPr id="5" name="Rectangle 4"/>
          <p:cNvSpPr/>
          <p:nvPr/>
        </p:nvSpPr>
        <p:spPr>
          <a:xfrm>
            <a:off x="269239" y="1189174"/>
            <a:ext cx="11166139" cy="3970318"/>
          </a:xfrm>
          <a:prstGeom prst="rect">
            <a:avLst/>
          </a:prstGeom>
        </p:spPr>
        <p:txBody>
          <a:bodyPr wrap="square">
            <a:spAutoFit/>
          </a:bodyPr>
          <a:lstStyle/>
          <a:p>
            <a:r>
              <a:rPr lang="en-US" dirty="0">
                <a:solidFill>
                  <a:srgbClr val="795E26"/>
                </a:solidFill>
                <a:latin typeface="Menlo" charset="0"/>
              </a:rPr>
              <a:t>Setup</a:t>
            </a:r>
            <a:r>
              <a:rPr lang="en-US" dirty="0">
                <a:solidFill>
                  <a:srgbClr val="000000"/>
                </a:solidFill>
                <a:latin typeface="Menlo" charset="0"/>
              </a:rPr>
              <a:t> ()</a:t>
            </a:r>
          </a:p>
          <a:p>
            <a:r>
              <a:rPr lang="en-US" dirty="0">
                <a:solidFill>
                  <a:srgbClr val="000000"/>
                </a:solidFill>
                <a:latin typeface="Menlo" charset="0"/>
              </a:rPr>
              <a:t>{</a:t>
            </a:r>
          </a:p>
          <a:p>
            <a:r>
              <a:rPr lang="en-US" dirty="0">
                <a:solidFill>
                  <a:srgbClr val="008000"/>
                </a:solidFill>
                <a:latin typeface="Menlo" charset="0"/>
              </a:rPr>
              <a:t>	// Get a reference to the HTML DOM document.</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00FF"/>
                </a:solidFill>
                <a:latin typeface="Menlo" charset="0"/>
              </a:rPr>
              <a:t>HtmlDocument</a:t>
            </a:r>
            <a:r>
              <a:rPr lang="en-US" dirty="0">
                <a:solidFill>
                  <a:srgbClr val="0000FF"/>
                </a:solidFill>
                <a:latin typeface="Menlo" charset="0"/>
              </a:rPr>
              <a:t> </a:t>
            </a:r>
            <a:r>
              <a:rPr lang="en-US" dirty="0">
                <a:solidFill>
                  <a:srgbClr val="000000"/>
                </a:solidFill>
                <a:latin typeface="Menlo" charset="0"/>
              </a:rPr>
              <a:t>document = </a:t>
            </a:r>
            <a:r>
              <a:rPr lang="en-US" dirty="0" err="1">
                <a:solidFill>
                  <a:srgbClr val="001080"/>
                </a:solidFill>
                <a:latin typeface="Menlo" charset="0"/>
              </a:rPr>
              <a:t>HtmlPage</a:t>
            </a:r>
            <a:r>
              <a:rPr lang="en-US" dirty="0" err="1">
                <a:solidFill>
                  <a:srgbClr val="000000"/>
                </a:solidFill>
                <a:latin typeface="Menlo" charset="0"/>
              </a:rPr>
              <a:t>.</a:t>
            </a:r>
            <a:r>
              <a:rPr lang="en-US" dirty="0" err="1">
                <a:solidFill>
                  <a:srgbClr val="795E26"/>
                </a:solidFill>
                <a:latin typeface="Menlo" charset="0"/>
              </a:rPr>
              <a:t>GetDocument</a:t>
            </a:r>
            <a:r>
              <a:rPr lang="en-US" dirty="0">
                <a:solidFill>
                  <a:srgbClr val="000000"/>
                </a:solidFill>
                <a:latin typeface="Menlo" charset="0"/>
              </a:rPr>
              <a:t>();</a:t>
            </a:r>
          </a:p>
          <a:p>
            <a:br>
              <a:rPr lang="en-US" dirty="0">
                <a:solidFill>
                  <a:srgbClr val="000000"/>
                </a:solidFill>
                <a:latin typeface="Menlo" charset="0"/>
              </a:rPr>
            </a:br>
            <a:r>
              <a:rPr lang="en-US" dirty="0">
                <a:solidFill>
                  <a:srgbClr val="000000"/>
                </a:solidFill>
                <a:latin typeface="Menlo" charset="0"/>
              </a:rPr>
              <a:t>	</a:t>
            </a:r>
            <a:r>
              <a:rPr lang="en-US" dirty="0">
                <a:solidFill>
                  <a:srgbClr val="008000"/>
                </a:solidFill>
                <a:latin typeface="Menlo" charset="0"/>
              </a:rPr>
              <a:t>// Get a reference to the body element.</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00FF"/>
                </a:solidFill>
                <a:latin typeface="Menlo" charset="0"/>
              </a:rPr>
              <a:t>HtmlElement</a:t>
            </a:r>
            <a:r>
              <a:rPr lang="en-US" dirty="0">
                <a:solidFill>
                  <a:srgbClr val="0000FF"/>
                </a:solidFill>
                <a:latin typeface="Menlo" charset="0"/>
              </a:rPr>
              <a:t> </a:t>
            </a:r>
            <a:r>
              <a:rPr lang="en-US" dirty="0">
                <a:solidFill>
                  <a:srgbClr val="000000"/>
                </a:solidFill>
                <a:latin typeface="Menlo" charset="0"/>
              </a:rPr>
              <a:t>body = </a:t>
            </a:r>
            <a:r>
              <a:rPr lang="en-US" dirty="0" err="1">
                <a:solidFill>
                  <a:srgbClr val="001080"/>
                </a:solidFill>
                <a:latin typeface="Menlo" charset="0"/>
              </a:rPr>
              <a:t>document</a:t>
            </a:r>
            <a:r>
              <a:rPr lang="en-US" dirty="0" err="1">
                <a:solidFill>
                  <a:srgbClr val="000000"/>
                </a:solidFill>
                <a:latin typeface="Menlo" charset="0"/>
              </a:rPr>
              <a:t>.</a:t>
            </a:r>
            <a:r>
              <a:rPr lang="en-US" dirty="0" err="1">
                <a:solidFill>
                  <a:srgbClr val="795E26"/>
                </a:solidFill>
                <a:latin typeface="Menlo" charset="0"/>
              </a:rPr>
              <a:t>GetElementById</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docBody</a:t>
            </a:r>
            <a:r>
              <a:rPr lang="en-US" dirty="0">
                <a:solidFill>
                  <a:srgbClr val="A31515"/>
                </a:solidFill>
                <a:latin typeface="Menlo" charset="0"/>
              </a:rPr>
              <a:t>"</a:t>
            </a:r>
            <a:r>
              <a:rPr lang="en-US" dirty="0">
                <a:solidFill>
                  <a:srgbClr val="000000"/>
                </a:solidFill>
                <a:latin typeface="Menlo" charset="0"/>
              </a:rPr>
              <a:t>);</a:t>
            </a:r>
          </a:p>
          <a:p>
            <a:endParaRPr lang="en-US" dirty="0">
              <a:solidFill>
                <a:srgbClr val="000000"/>
              </a:solidFill>
              <a:latin typeface="Menlo" charset="0"/>
            </a:endParaRPr>
          </a:p>
          <a:p>
            <a:r>
              <a:rPr lang="en-US" dirty="0">
                <a:solidFill>
                  <a:srgbClr val="008000"/>
                </a:solidFill>
                <a:latin typeface="Menlo" charset="0"/>
              </a:rPr>
              <a:t>	// Create a &lt;main&gt; type element</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00FF"/>
                </a:solidFill>
                <a:latin typeface="Menlo" charset="0"/>
              </a:rPr>
              <a:t>HtmlElement</a:t>
            </a:r>
            <a:r>
              <a:rPr lang="en-US" dirty="0">
                <a:solidFill>
                  <a:srgbClr val="0000FF"/>
                </a:solidFill>
                <a:latin typeface="Menlo" charset="0"/>
              </a:rPr>
              <a:t> </a:t>
            </a:r>
            <a:r>
              <a:rPr lang="en-US" dirty="0" err="1">
                <a:solidFill>
                  <a:srgbClr val="000000"/>
                </a:solidFill>
                <a:latin typeface="Menlo" charset="0"/>
              </a:rPr>
              <a:t>mainElement</a:t>
            </a:r>
            <a:r>
              <a:rPr lang="en-US" dirty="0">
                <a:solidFill>
                  <a:srgbClr val="000000"/>
                </a:solidFill>
                <a:latin typeface="Menlo" charset="0"/>
              </a:rPr>
              <a:t> = </a:t>
            </a:r>
            <a:r>
              <a:rPr lang="en-US" dirty="0" err="1">
                <a:solidFill>
                  <a:srgbClr val="001080"/>
                </a:solidFill>
                <a:latin typeface="Menlo" charset="0"/>
              </a:rPr>
              <a:t>document</a:t>
            </a:r>
            <a:r>
              <a:rPr lang="en-US" dirty="0" err="1">
                <a:solidFill>
                  <a:srgbClr val="000000"/>
                </a:solidFill>
                <a:latin typeface="Menlo" charset="0"/>
              </a:rPr>
              <a:t>.</a:t>
            </a:r>
            <a:r>
              <a:rPr lang="en-US" dirty="0" err="1">
                <a:solidFill>
                  <a:srgbClr val="795E26"/>
                </a:solidFill>
                <a:latin typeface="Menlo" charset="0"/>
              </a:rPr>
              <a:t>CreateElement</a:t>
            </a:r>
            <a:r>
              <a:rPr lang="en-US" dirty="0">
                <a:solidFill>
                  <a:srgbClr val="000000"/>
                </a:solidFill>
                <a:latin typeface="Menlo" charset="0"/>
              </a:rPr>
              <a:t>(</a:t>
            </a:r>
            <a:r>
              <a:rPr lang="en-US" dirty="0">
                <a:solidFill>
                  <a:srgbClr val="A31515"/>
                </a:solidFill>
                <a:latin typeface="Menlo" charset="0"/>
              </a:rPr>
              <a:t>"main"</a:t>
            </a:r>
            <a:r>
              <a:rPr lang="en-US" dirty="0">
                <a:solidFill>
                  <a:srgbClr val="000000"/>
                </a:solidFill>
                <a:latin typeface="Menlo" charset="0"/>
              </a:rPr>
              <a:t>);</a:t>
            </a:r>
          </a:p>
          <a:p>
            <a:endParaRPr lang="en-US" dirty="0">
              <a:solidFill>
                <a:srgbClr val="008000"/>
              </a:solidFill>
              <a:latin typeface="Menlo" charset="0"/>
            </a:endParaRPr>
          </a:p>
          <a:p>
            <a:r>
              <a:rPr lang="en-US" dirty="0">
                <a:solidFill>
                  <a:srgbClr val="008000"/>
                </a:solidFill>
                <a:latin typeface="Menlo" charset="0"/>
              </a:rPr>
              <a:t>	// Append the newly created element to the page DOM</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1080"/>
                </a:solidFill>
                <a:latin typeface="Menlo" charset="0"/>
              </a:rPr>
              <a:t>body</a:t>
            </a:r>
            <a:r>
              <a:rPr lang="en-US" dirty="0" err="1">
                <a:solidFill>
                  <a:srgbClr val="000000"/>
                </a:solidFill>
                <a:latin typeface="Menlo" charset="0"/>
              </a:rPr>
              <a:t>.</a:t>
            </a:r>
            <a:r>
              <a:rPr lang="en-US" dirty="0" err="1">
                <a:solidFill>
                  <a:srgbClr val="795E26"/>
                </a:solidFill>
                <a:latin typeface="Menlo" charset="0"/>
              </a:rPr>
              <a:t>AppendChild</a:t>
            </a:r>
            <a:r>
              <a:rPr lang="en-US" dirty="0">
                <a:solidFill>
                  <a:srgbClr val="000000"/>
                </a:solidFill>
                <a:latin typeface="Menlo" charset="0"/>
              </a:rPr>
              <a:t>(</a:t>
            </a:r>
            <a:r>
              <a:rPr lang="en-US" dirty="0" err="1">
                <a:solidFill>
                  <a:srgbClr val="001080"/>
                </a:solidFill>
                <a:latin typeface="Menlo" charset="0"/>
              </a:rPr>
              <a:t>mainElement</a:t>
            </a:r>
            <a:r>
              <a:rPr lang="en-US" dirty="0">
                <a:solidFill>
                  <a:srgbClr val="000000"/>
                </a:solidFill>
                <a:latin typeface="Menlo" charset="0"/>
              </a:rPr>
              <a:t>);</a:t>
            </a:r>
          </a:p>
          <a:p>
            <a:r>
              <a:rPr lang="en-US" dirty="0">
                <a:solidFill>
                  <a:srgbClr val="000000"/>
                </a:solidFill>
                <a:latin typeface="Menlo" charset="0"/>
              </a:rPr>
              <a:t>}</a:t>
            </a:r>
            <a:endParaRPr lang="en-US" b="0" dirty="0">
              <a:solidFill>
                <a:srgbClr val="000000"/>
              </a:solidFill>
              <a:effectLst/>
              <a:latin typeface="Menlo" charset="0"/>
            </a:endParaRPr>
          </a:p>
        </p:txBody>
      </p:sp>
    </p:spTree>
    <p:extLst>
      <p:ext uri="{BB962C8B-B14F-4D97-AF65-F5344CB8AC3E}">
        <p14:creationId xmlns:p14="http://schemas.microsoft.com/office/powerpoint/2010/main" val="10014079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CB5B4F-CB82-4E90-87D9-3F1D6B705D5E}"/>
              </a:ext>
            </a:extLst>
          </p:cNvPr>
          <p:cNvSpPr>
            <a:spLocks noGrp="1"/>
          </p:cNvSpPr>
          <p:nvPr>
            <p:ph type="body" sz="quarter" idx="10"/>
          </p:nvPr>
        </p:nvSpPr>
        <p:spPr>
          <a:xfrm>
            <a:off x="269239" y="1189177"/>
            <a:ext cx="11653523" cy="4553298"/>
          </a:xfrm>
        </p:spPr>
        <p:txBody>
          <a:bodyPr/>
          <a:lstStyle/>
          <a:p>
            <a:r>
              <a:rPr lang="en-US" dirty="0"/>
              <a:t>.NET Standard 2</a:t>
            </a:r>
          </a:p>
          <a:p>
            <a:pPr lvl="1"/>
            <a:r>
              <a:rPr lang="en-US" dirty="0">
                <a:hlinkClick r:id="rId2"/>
              </a:rPr>
              <a:t>https://blogs.msdn.microsoft.com/dotnet/2017/08/14/announcing-net-standard-2-0/</a:t>
            </a:r>
            <a:endParaRPr lang="en-US" dirty="0"/>
          </a:p>
          <a:p>
            <a:r>
              <a:rPr lang="en-US" dirty="0"/>
              <a:t>.NET Portability Analyzer</a:t>
            </a:r>
          </a:p>
          <a:p>
            <a:pPr lvl="1"/>
            <a:r>
              <a:rPr lang="en-US" dirty="0">
                <a:hlinkClick r:id="rId3"/>
              </a:rPr>
              <a:t>https://github.com/Microsoft/dotnet-apiport/blob/master/docs/VSExtension/README.md</a:t>
            </a:r>
            <a:endParaRPr lang="en-US" dirty="0"/>
          </a:p>
          <a:p>
            <a:r>
              <a:rPr lang="en-US" dirty="0"/>
              <a:t>Azure Debug Snapshots</a:t>
            </a:r>
          </a:p>
          <a:p>
            <a:pPr lvl="1"/>
            <a:r>
              <a:rPr lang="en-US" dirty="0">
                <a:hlinkClick r:id="rId4"/>
              </a:rPr>
              <a:t>https://docs.microsoft.com/en-us/azure/application-insights/app-insights-snapshot-debugger#configure-snapshot-collection-for-aspnet-core-20-applications</a:t>
            </a:r>
          </a:p>
        </p:txBody>
      </p:sp>
      <p:sp>
        <p:nvSpPr>
          <p:cNvPr id="4" name="Title 3">
            <a:extLst>
              <a:ext uri="{FF2B5EF4-FFF2-40B4-BE49-F238E27FC236}">
                <a16:creationId xmlns:a16="http://schemas.microsoft.com/office/drawing/2014/main" id="{DC22BA1D-A4D4-49BC-88BF-67923ED85274}"/>
              </a:ext>
            </a:extLst>
          </p:cNvPr>
          <p:cNvSpPr>
            <a:spLocks noGrp="1"/>
          </p:cNvSpPr>
          <p:nvPr>
            <p:ph type="title"/>
          </p:nvPr>
        </p:nvSpPr>
        <p:spPr/>
        <p:txBody>
          <a:bodyPr/>
          <a:lstStyle/>
          <a:p>
            <a:r>
              <a:rPr lang="en-US" dirty="0"/>
              <a:t>Useful links </a:t>
            </a:r>
          </a:p>
        </p:txBody>
      </p:sp>
    </p:spTree>
    <p:extLst>
      <p:ext uri="{BB962C8B-B14F-4D97-AF65-F5344CB8AC3E}">
        <p14:creationId xmlns:p14="http://schemas.microsoft.com/office/powerpoint/2010/main" val="1861189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CB5B4F-CB82-4E90-87D9-3F1D6B705D5E}"/>
              </a:ext>
            </a:extLst>
          </p:cNvPr>
          <p:cNvSpPr>
            <a:spLocks noGrp="1"/>
          </p:cNvSpPr>
          <p:nvPr>
            <p:ph type="body" sz="quarter" idx="10"/>
          </p:nvPr>
        </p:nvSpPr>
        <p:spPr>
          <a:xfrm>
            <a:off x="269239" y="1189177"/>
            <a:ext cx="11230401" cy="5096332"/>
          </a:xfrm>
        </p:spPr>
        <p:txBody>
          <a:bodyPr/>
          <a:lstStyle/>
          <a:p>
            <a:r>
              <a:rPr lang="en-US" dirty="0"/>
              <a:t>Azure Production Debugging</a:t>
            </a:r>
          </a:p>
          <a:p>
            <a:pPr lvl="1"/>
            <a:r>
              <a:rPr lang="en-US" dirty="0">
                <a:hlinkClick r:id="rId2"/>
              </a:rPr>
              <a:t>https://docs.microsoft.com/en-us/visualstudio/debugger/debug-live-azure-applications</a:t>
            </a:r>
            <a:endParaRPr lang="en-US" dirty="0"/>
          </a:p>
          <a:p>
            <a:r>
              <a:rPr lang="en-US" dirty="0"/>
              <a:t>Nullable reference types</a:t>
            </a:r>
          </a:p>
          <a:p>
            <a:pPr lvl="1"/>
            <a:r>
              <a:rPr lang="en-US" dirty="0">
                <a:hlinkClick r:id="rId3"/>
              </a:rPr>
              <a:t>https://github.com/dotnet/roslyn/blob/features/NullableReferenceTypes/docs/features/NullableReferenceTypes/README.md</a:t>
            </a:r>
            <a:endParaRPr lang="en-US" dirty="0"/>
          </a:p>
          <a:p>
            <a:pPr lvl="1"/>
            <a:r>
              <a:rPr lang="en-US">
                <a:hlinkClick r:id="rId4"/>
              </a:rPr>
              <a:t>https://github.com/dotnet/csharplang/issues/790</a:t>
            </a:r>
            <a:endParaRPr lang="en-US"/>
          </a:p>
          <a:p>
            <a:pPr lvl="1"/>
            <a:endParaRPr lang="en-US" dirty="0"/>
          </a:p>
          <a:p>
            <a:pPr lvl="1"/>
            <a:endParaRPr lang="en-US" dirty="0"/>
          </a:p>
          <a:p>
            <a:pPr lvl="1"/>
            <a:endParaRPr lang="en-US" dirty="0"/>
          </a:p>
          <a:p>
            <a:pPr marL="99599" indent="0">
              <a:buNone/>
            </a:pPr>
            <a:endParaRPr lang="en-US" dirty="0"/>
          </a:p>
        </p:txBody>
      </p:sp>
      <p:sp>
        <p:nvSpPr>
          <p:cNvPr id="4" name="Title 3">
            <a:extLst>
              <a:ext uri="{FF2B5EF4-FFF2-40B4-BE49-F238E27FC236}">
                <a16:creationId xmlns:a16="http://schemas.microsoft.com/office/drawing/2014/main" id="{DC22BA1D-A4D4-49BC-88BF-67923ED85274}"/>
              </a:ext>
            </a:extLst>
          </p:cNvPr>
          <p:cNvSpPr>
            <a:spLocks noGrp="1"/>
          </p:cNvSpPr>
          <p:nvPr>
            <p:ph type="title"/>
          </p:nvPr>
        </p:nvSpPr>
        <p:spPr/>
        <p:txBody>
          <a:bodyPr/>
          <a:lstStyle/>
          <a:p>
            <a:r>
              <a:rPr lang="en-US" dirty="0"/>
              <a:t>Useful links </a:t>
            </a:r>
          </a:p>
        </p:txBody>
      </p:sp>
    </p:spTree>
    <p:extLst>
      <p:ext uri="{BB962C8B-B14F-4D97-AF65-F5344CB8AC3E}">
        <p14:creationId xmlns:p14="http://schemas.microsoft.com/office/powerpoint/2010/main" val="3053126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제목 1"/>
          <p:cNvSpPr>
            <a:spLocks noGrp="1"/>
          </p:cNvSpPr>
          <p:nvPr>
            <p:ph type="title"/>
          </p:nvPr>
        </p:nvSpPr>
        <p:spPr>
          <a:xfrm>
            <a:off x="357060" y="203258"/>
            <a:ext cx="10545535" cy="738664"/>
          </a:xfrm>
          <a:noFill/>
        </p:spPr>
        <p:txBody>
          <a:bodyPr/>
          <a:lstStyle/>
          <a:p>
            <a:r>
              <a:rPr lang="en-US" altLang="ko-KR" sz="4000" b="1" dirty="0">
                <a:solidFill>
                  <a:schemeClr val="tx1"/>
                </a:solidFill>
              </a:rPr>
              <a:t>.NET Core Support on Tizen, Samsung Devices </a:t>
            </a:r>
            <a:endParaRPr lang="ko-KR" altLang="en-US" sz="4000" b="1" dirty="0">
              <a:solidFill>
                <a:schemeClr val="tx1"/>
              </a:solidFill>
            </a:endParaRPr>
          </a:p>
        </p:txBody>
      </p:sp>
      <p:sp>
        <p:nvSpPr>
          <p:cNvPr id="27" name="내용 개체 틀 2"/>
          <p:cNvSpPr txBox="1">
            <a:spLocks/>
          </p:cNvSpPr>
          <p:nvPr/>
        </p:nvSpPr>
        <p:spPr>
          <a:xfrm>
            <a:off x="357061" y="1040282"/>
            <a:ext cx="9434640" cy="1810243"/>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ko-KR" sz="3530" b="0" i="0" u="none" strike="noStrike" kern="1200" cap="none" spc="0" normalizeH="0" baseline="0" noProof="0" dirty="0">
                <a:ln>
                  <a:noFill/>
                </a:ln>
                <a:solidFill>
                  <a:srgbClr val="FFFFFF"/>
                </a:solidFill>
                <a:effectLst/>
                <a:uLnTx/>
                <a:uFillTx/>
                <a:latin typeface="Segoe UI Light"/>
                <a:ea typeface="+mn-ea"/>
                <a:cs typeface="+mn-cs"/>
              </a:rPr>
              <a:t>Build Tizen apps for mobiles, wearables and TVs with .NET Core and Xamarin.Forms </a:t>
            </a: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altLang="ko-KR" sz="3530" b="0" i="0" u="none" strike="noStrike" kern="1200" cap="none" spc="0" normalizeH="0" baseline="0" noProof="0" dirty="0">
              <a:ln>
                <a:noFill/>
              </a:ln>
              <a:solidFill>
                <a:srgbClr val="FFFFFF"/>
              </a:soli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altLang="ko-KR" sz="3530" b="0" i="0" u="none" strike="noStrike" kern="1200" cap="none" spc="0" normalizeH="0" baseline="0" noProof="0" dirty="0">
              <a:ln>
                <a:noFill/>
              </a:ln>
              <a:solidFill>
                <a:srgbClr val="FFFFFF"/>
              </a:soli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altLang="ko-KR" sz="3530" b="1"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28" name="그룹 21"/>
          <p:cNvGrpSpPr/>
          <p:nvPr/>
        </p:nvGrpSpPr>
        <p:grpSpPr>
          <a:xfrm>
            <a:off x="360622" y="2608087"/>
            <a:ext cx="11470755" cy="1210192"/>
            <a:chOff x="348557" y="4180678"/>
            <a:chExt cx="11470755" cy="1210192"/>
          </a:xfrm>
        </p:grpSpPr>
        <p:sp>
          <p:nvSpPr>
            <p:cNvPr id="29" name="Shape 137"/>
            <p:cNvSpPr/>
            <p:nvPr/>
          </p:nvSpPr>
          <p:spPr>
            <a:xfrm flipV="1">
              <a:off x="348557" y="4269725"/>
              <a:ext cx="11470755" cy="43841"/>
            </a:xfrm>
            <a:prstGeom prst="line">
              <a:avLst/>
            </a:prstGeom>
            <a:ln w="12700">
              <a:solidFill>
                <a:srgbClr val="969696"/>
              </a:solidFill>
            </a:ln>
          </p:spPr>
          <p:txBody>
            <a:bodyPr lIns="45718" tIns="45718" rIns="45718" bIns="45718"/>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31" name="Shape 140"/>
            <p:cNvSpPr/>
            <p:nvPr/>
          </p:nvSpPr>
          <p:spPr>
            <a:xfrm>
              <a:off x="896771" y="4487278"/>
              <a:ext cx="1106799"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#1</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32" name="Shape 144"/>
            <p:cNvSpPr/>
            <p:nvPr/>
          </p:nvSpPr>
          <p:spPr>
            <a:xfrm>
              <a:off x="926327" y="4872061"/>
              <a:ext cx="1020645" cy="5160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Nov 20</a:t>
              </a:r>
              <a:r>
                <a:rPr kumimoji="0" sz="1400" b="0" i="0" u="none" strike="noStrike" kern="1200" cap="none" spc="0" normalizeH="0" baseline="0" noProof="0" dirty="0">
                  <a:ln>
                    <a:noFill/>
                  </a:ln>
                  <a:solidFill>
                    <a:srgbClr val="FFB900"/>
                  </a:solidFill>
                  <a:effectLst/>
                  <a:uLnTx/>
                  <a:uFillTx/>
                  <a:latin typeface="SamsungOne 400"/>
                  <a:sym typeface="SamsungOne 400"/>
                </a:rPr>
                <a:t>1</a:t>
              </a:r>
              <a:r>
                <a:rPr kumimoji="0" lang="en-US" sz="1400" b="0" i="0" u="none" strike="noStrike" kern="1200" cap="none" spc="0" normalizeH="0" baseline="0" noProof="0" dirty="0">
                  <a:ln>
                    <a:noFill/>
                  </a:ln>
                  <a:solidFill>
                    <a:srgbClr val="FFB900"/>
                  </a:solidFill>
                  <a:effectLst/>
                  <a:uLnTx/>
                  <a:uFillTx/>
                  <a:latin typeface="SamsungOne 400"/>
                  <a:sym typeface="SamsungOne 400"/>
                </a:rPr>
                <a:t>6</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34" name="Shape 140"/>
            <p:cNvSpPr/>
            <p:nvPr/>
          </p:nvSpPr>
          <p:spPr>
            <a:xfrm>
              <a:off x="3186734" y="4490406"/>
              <a:ext cx="116339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35" name="Shape 144"/>
            <p:cNvSpPr/>
            <p:nvPr/>
          </p:nvSpPr>
          <p:spPr>
            <a:xfrm>
              <a:off x="3181844" y="4874831"/>
              <a:ext cx="1020645" cy="5160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a:t>
              </a:r>
              <a:r>
                <a:rPr kumimoji="0" sz="1400" b="0" i="0" u="none" strike="noStrike" kern="1200" cap="none" spc="0" normalizeH="0" baseline="0" noProof="0" dirty="0">
                  <a:ln>
                    <a:noFill/>
                  </a:ln>
                  <a:solidFill>
                    <a:srgbClr val="FFB900"/>
                  </a:solidFill>
                  <a:effectLst/>
                  <a:uLnTx/>
                  <a:uFillTx/>
                  <a:latin typeface="SamsungOne 400"/>
                  <a:sym typeface="SamsungOne 400"/>
                </a:rPr>
                <a:t>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Jan 2017</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sp>
          <p:nvSpPr>
            <p:cNvPr id="36" name="Shape 148"/>
            <p:cNvSpPr/>
            <p:nvPr/>
          </p:nvSpPr>
          <p:spPr>
            <a:xfrm>
              <a:off x="8423414" y="4198019"/>
              <a:ext cx="169155" cy="190227"/>
            </a:xfrm>
            <a:prstGeom prst="ellipse">
              <a:avLst/>
            </a:prstGeom>
            <a:solidFill>
              <a:schemeClr val="accent5"/>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37" name="Shape 140"/>
            <p:cNvSpPr/>
            <p:nvPr/>
          </p:nvSpPr>
          <p:spPr>
            <a:xfrm>
              <a:off x="5462970" y="4492281"/>
              <a:ext cx="116339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#3</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38" name="Shape 144"/>
            <p:cNvSpPr/>
            <p:nvPr/>
          </p:nvSpPr>
          <p:spPr>
            <a:xfrm>
              <a:off x="5442357" y="4872061"/>
              <a:ext cx="1020645" cy="5160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a:t>
              </a:r>
              <a:r>
                <a:rPr kumimoji="0" sz="1400" b="0" i="0" u="none" strike="noStrike" kern="1200" cap="none" spc="0" normalizeH="0" baseline="0" noProof="0" dirty="0">
                  <a:ln>
                    <a:noFill/>
                  </a:ln>
                  <a:solidFill>
                    <a:srgbClr val="FFB900"/>
                  </a:solidFill>
                  <a:effectLst/>
                  <a:uLnTx/>
                  <a:uFillTx/>
                  <a:latin typeface="SamsungOne 400"/>
                  <a:sym typeface="SamsungOne 400"/>
                </a:rPr>
                <a:t>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Mar 2017</a:t>
              </a:r>
            </a:p>
          </p:txBody>
        </p:sp>
        <p:sp>
          <p:nvSpPr>
            <p:cNvPr id="39" name="Shape 148"/>
            <p:cNvSpPr/>
            <p:nvPr/>
          </p:nvSpPr>
          <p:spPr>
            <a:xfrm>
              <a:off x="5793301" y="4198884"/>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40" name="Shape 140"/>
            <p:cNvSpPr/>
            <p:nvPr/>
          </p:nvSpPr>
          <p:spPr>
            <a:xfrm>
              <a:off x="8011708" y="4476196"/>
              <a:ext cx="1328045"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#4</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41" name="Shape 144"/>
            <p:cNvSpPr/>
            <p:nvPr/>
          </p:nvSpPr>
          <p:spPr>
            <a:xfrm>
              <a:off x="7997670" y="4860978"/>
              <a:ext cx="1020645" cy="5160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a:t>
              </a:r>
              <a:r>
                <a:rPr kumimoji="0" sz="1400" b="0" i="0" u="none" strike="noStrike" kern="1200" cap="none" spc="0" normalizeH="0" baseline="0" noProof="0" dirty="0">
                  <a:ln>
                    <a:noFill/>
                  </a:ln>
                  <a:solidFill>
                    <a:srgbClr val="FFB900"/>
                  </a:solidFill>
                  <a:effectLst/>
                  <a:uLnTx/>
                  <a:uFillTx/>
                  <a:latin typeface="SamsungOne 400"/>
                  <a:sym typeface="SamsungOne 400"/>
                </a:rPr>
                <a:t>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June 2017</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43" name="Shape 140"/>
            <p:cNvSpPr/>
            <p:nvPr/>
          </p:nvSpPr>
          <p:spPr>
            <a:xfrm>
              <a:off x="10112372" y="4487278"/>
              <a:ext cx="1573160"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Official Release</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44" name="Shape 144"/>
            <p:cNvSpPr/>
            <p:nvPr/>
          </p:nvSpPr>
          <p:spPr>
            <a:xfrm>
              <a:off x="9918977" y="4849872"/>
              <a:ext cx="1838701" cy="5160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/TV/Wearable</a:t>
              </a: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October </a:t>
              </a:r>
              <a:r>
                <a:rPr kumimoji="0" sz="1400" b="0" i="0" u="none" strike="noStrike" kern="1200" cap="none" spc="0" normalizeH="0" baseline="0" noProof="0" dirty="0">
                  <a:ln>
                    <a:noFill/>
                  </a:ln>
                  <a:solidFill>
                    <a:srgbClr val="FFB900"/>
                  </a:solidFill>
                  <a:effectLst/>
                  <a:uLnTx/>
                  <a:uFillTx/>
                  <a:latin typeface="SamsungOne 400"/>
                  <a:sym typeface="SamsungOne 400"/>
                </a:rPr>
                <a:t>201</a:t>
              </a:r>
              <a:r>
                <a:rPr kumimoji="0" lang="en-US" sz="1400" b="0" i="0" u="none" strike="noStrike" kern="1200" cap="none" spc="0" normalizeH="0" baseline="0" noProof="0" dirty="0">
                  <a:ln>
                    <a:noFill/>
                  </a:ln>
                  <a:solidFill>
                    <a:srgbClr val="FFB900"/>
                  </a:solidFill>
                  <a:effectLst/>
                  <a:uLnTx/>
                  <a:uFillTx/>
                  <a:latin typeface="SamsungOne 400"/>
                  <a:sym typeface="SamsungOne 400"/>
                </a:rPr>
                <a:t>7</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653" y="4467385"/>
            <a:ext cx="4385548" cy="2098053"/>
          </a:xfrm>
          <a:prstGeom prst="rect">
            <a:avLst/>
          </a:prstGeom>
          <a:ln>
            <a:solidFill>
              <a:srgbClr val="0957E9"/>
            </a:solidFill>
          </a:ln>
        </p:spPr>
      </p:pic>
      <p:pic>
        <p:nvPicPr>
          <p:cNvPr id="46"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0639" y="29517"/>
            <a:ext cx="1484958" cy="1484958"/>
          </a:xfrm>
          <a:prstGeom prst="rect">
            <a:avLst/>
          </a:prstGeom>
        </p:spPr>
      </p:pic>
      <p:pic>
        <p:nvPicPr>
          <p:cNvPr id="47" name="그림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7993" y="5170033"/>
            <a:ext cx="3275105" cy="1605279"/>
          </a:xfrm>
          <a:prstGeom prst="rect">
            <a:avLst/>
          </a:prstGeom>
        </p:spPr>
      </p:pic>
      <p:pic>
        <p:nvPicPr>
          <p:cNvPr id="48"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34971" y="4305326"/>
            <a:ext cx="1169689" cy="1878676"/>
          </a:xfrm>
          <a:prstGeom prst="rect">
            <a:avLst/>
          </a:prstGeom>
        </p:spPr>
      </p:pic>
      <p:sp>
        <p:nvSpPr>
          <p:cNvPr id="49" name="Rectangle 48"/>
          <p:cNvSpPr/>
          <p:nvPr/>
        </p:nvSpPr>
        <p:spPr>
          <a:xfrm>
            <a:off x="357059" y="4305326"/>
            <a:ext cx="6312155" cy="230832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FFFFFF"/>
                </a:solidFill>
                <a:effectLst/>
                <a:uLnTx/>
                <a:uFillTx/>
                <a:latin typeface="Segoe UI Light"/>
                <a:ea typeface="+mn-ea"/>
                <a:cs typeface="+mn-cs"/>
              </a:rPr>
              <a:t>Visual Studio Tools for Tizen</a:t>
            </a: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ko-KR" sz="3200" b="0" i="0" u="none" strike="noStrike" kern="1200" cap="none" spc="0" normalizeH="0" baseline="0" noProof="0" dirty="0">
                <a:ln>
                  <a:noFill/>
                </a:ln>
                <a:solidFill>
                  <a:srgbClr val="FFFFFF"/>
                </a:solidFill>
                <a:effectLst/>
                <a:uLnTx/>
                <a:uFillTx/>
                <a:latin typeface="Segoe UI Light"/>
                <a:ea typeface="+mn-ea"/>
                <a:cs typeface="+mn-cs"/>
              </a:rPr>
              <a:t>Supports everything you need to </a:t>
            </a: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ko-KR" sz="3200" b="0" i="0" u="none" strike="noStrike" kern="1200" cap="none" spc="0" normalizeH="0" baseline="0" noProof="0" dirty="0">
                <a:ln>
                  <a:noFill/>
                </a:ln>
                <a:solidFill>
                  <a:srgbClr val="FFFFFF"/>
                </a:solidFill>
                <a:effectLst/>
                <a:uLnTx/>
                <a:uFillTx/>
                <a:latin typeface="Segoe UI Light"/>
                <a:ea typeface="+mn-ea"/>
                <a:cs typeface="+mn-cs"/>
              </a:rPr>
              <a:t>develop Tizen apps with .NET core</a:t>
            </a: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altLang="ko-KR" sz="3200" b="0" i="0" u="none" strike="noStrike" kern="1200" cap="none" spc="0" normalizeH="0" baseline="0" noProof="0" dirty="0">
              <a:ln>
                <a:noFill/>
              </a:ln>
              <a:solidFill>
                <a:srgbClr val="FFFFFF"/>
              </a:solidFill>
              <a:effectLst/>
              <a:uLnTx/>
              <a:uFillTx/>
              <a:latin typeface="Segoe UI Light"/>
              <a:ea typeface="+mn-ea"/>
              <a:cs typeface="+mn-cs"/>
            </a:endParaRP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ko-KR" sz="1600" b="0" i="0" u="none" strike="noStrike" kern="1200" cap="none" spc="0" normalizeH="0" baseline="0" noProof="0" dirty="0">
                <a:ln>
                  <a:noFill/>
                </a:ln>
                <a:solidFill>
                  <a:srgbClr val="FFFFFF"/>
                </a:solidFill>
                <a:effectLst/>
                <a:uLnTx/>
                <a:uFillTx/>
                <a:latin typeface="Segoe UI Light"/>
                <a:ea typeface="+mn-ea"/>
                <a:cs typeface="+mn-cs"/>
              </a:rPr>
              <a:t>https://developer.tizen.org/development/tizen-.net-preview/</a:t>
            </a:r>
            <a:endParaRPr kumimoji="0" lang="ko-KR" alt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25978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9" name="Title 1">
            <a:extLst>
              <a:ext uri="{FF2B5EF4-FFF2-40B4-BE49-F238E27FC236}">
                <a16:creationId xmlns:a16="http://schemas.microsoft.com/office/drawing/2014/main" id="{B561EF0C-E31D-4326-BDE7-A11B87276794}"/>
              </a:ext>
            </a:extLst>
          </p:cNvPr>
          <p:cNvSpPr txBox="1">
            <a:spLocks/>
          </p:cNvSpPr>
          <p:nvPr/>
        </p:nvSpPr>
        <p:spPr>
          <a:xfrm>
            <a:off x="0" y="2004988"/>
            <a:ext cx="12192000" cy="72470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FFFFFF">
                    <a:lumMod val="95000"/>
                  </a:srgbClr>
                </a:solidFill>
                <a:effectLst/>
                <a:uLnTx/>
                <a:uFillTx/>
                <a:latin typeface="Segoe UI Light"/>
                <a:ea typeface="+mn-ea"/>
                <a:cs typeface="Segoe UI" pitchFamily="34" charset="0"/>
              </a:rPr>
              <a:t> Learn. Imagine. Build.</a:t>
            </a:r>
            <a:br>
              <a:rPr kumimoji="0" lang="en-US" sz="4705" b="0" i="0" u="none" strike="noStrike" kern="1200" cap="none" spc="-100" normalizeH="0" baseline="0" noProof="0" dirty="0">
                <a:ln w="3175">
                  <a:noFill/>
                </a:ln>
                <a:solidFill>
                  <a:srgbClr val="FFFFFF">
                    <a:lumMod val="95000"/>
                  </a:srgbClr>
                </a:solidFill>
                <a:effectLst/>
                <a:uLnTx/>
                <a:uFillTx/>
                <a:latin typeface="Segoe UI Light"/>
                <a:ea typeface="+mn-ea"/>
                <a:cs typeface="Segoe UI" pitchFamily="34" charset="0"/>
              </a:rPr>
            </a:br>
            <a:r>
              <a:rPr kumimoji="0" lang="en-US" sz="7200" b="0" i="0" u="none" strike="noStrike" kern="1200" cap="none" spc="-100" normalizeH="0" baseline="0" noProof="0" dirty="0">
                <a:ln w="3175">
                  <a:noFill/>
                </a:ln>
                <a:solidFill>
                  <a:srgbClr val="FFFFFF"/>
                </a:solidFill>
                <a:effectLst/>
                <a:uLnTx/>
                <a:uFillTx/>
                <a:latin typeface="Segoe UI"/>
                <a:ea typeface="+mn-ea"/>
                <a:cs typeface="Segoe UI" pitchFamily="34" charset="0"/>
              </a:rPr>
              <a:t>.NET Conf</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a:ea typeface="+mn-ea"/>
                <a:cs typeface="Segoe UI" pitchFamily="34" charset="0"/>
              </a:rPr>
              <a:t>The conference continues </a:t>
            </a:r>
            <a:r>
              <a:rPr lang="en-US" sz="4800" dirty="0">
                <a:solidFill>
                  <a:srgbClr val="FFFFFF"/>
                </a:solidFill>
                <a:latin typeface="Segoe UI"/>
              </a:rPr>
              <a:t>l</a:t>
            </a:r>
            <a:r>
              <a:rPr kumimoji="0" lang="en-US" sz="4800" b="0" i="0" u="none" strike="noStrike" kern="1200" cap="none" spc="-100" normalizeH="0" baseline="0" noProof="0" dirty="0" err="1">
                <a:ln w="3175">
                  <a:noFill/>
                </a:ln>
                <a:solidFill>
                  <a:srgbClr val="FFFFFF"/>
                </a:solidFill>
                <a:effectLst/>
                <a:uLnTx/>
                <a:uFillTx/>
                <a:latin typeface="Segoe UI"/>
                <a:ea typeface="+mn-ea"/>
                <a:cs typeface="Segoe UI" pitchFamily="34" charset="0"/>
              </a:rPr>
              <a:t>ive</a:t>
            </a:r>
            <a:r>
              <a:rPr lang="en-US" sz="4800" dirty="0">
                <a:solidFill>
                  <a:srgbClr val="FFFFFF"/>
                </a:solidFill>
                <a:latin typeface="Segoe UI"/>
              </a:rPr>
              <a:t> on Channel 9!</a:t>
            </a:r>
            <a:b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br>
            <a:r>
              <a:rPr lang="en-US" sz="4400" dirty="0">
                <a:solidFill>
                  <a:srgbClr val="FFFFFF"/>
                </a:solidFill>
                <a:latin typeface="Segoe UI"/>
                <a:hlinkClick r:id="rId4"/>
              </a:rPr>
              <a:t>www.dotnetconf.net</a:t>
            </a:r>
            <a:r>
              <a:rPr lang="en-US" sz="4400" dirty="0">
                <a:solidFill>
                  <a:srgbClr val="FFFFFF"/>
                </a:solidFill>
                <a:latin typeface="Segoe UI"/>
              </a:rPr>
              <a:t> </a:t>
            </a:r>
            <a:b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endPar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1956262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1151" y="2765233"/>
            <a:ext cx="8438902" cy="3269875"/>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bg2">
                    <a:lumMod val="65000"/>
                  </a:schemeClr>
                </a:solidFill>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48">
                    <a:defRPr/>
                  </a:pPr>
                  <a:endParaRPr lang="en-US" sz="1372"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79259" tIns="143407" rIns="179259" bIns="143407" rtlCol="0" anchor="ctr">
                  <a:noAutofit/>
                </a:bodyPr>
                <a:lstStyle/>
                <a:p>
                  <a:pPr algn="ctr" defTabSz="896042">
                    <a:lnSpc>
                      <a:spcPct val="90000"/>
                    </a:lnSpc>
                    <a:defRPr/>
                  </a:pPr>
                  <a:r>
                    <a:rPr lang="en-US" sz="980"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79259" tIns="143407" rIns="179259" bIns="143407" rtlCol="0" anchor="ctr">
                  <a:noAutofit/>
                </a:bodyPr>
                <a:lstStyle/>
                <a:p>
                  <a:pPr algn="ctr" defTabSz="896042">
                    <a:lnSpc>
                      <a:spcPct val="90000"/>
                    </a:lnSpc>
                    <a:defRPr/>
                  </a:pPr>
                  <a:r>
                    <a:rPr lang="en-US" sz="980"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79259" tIns="143407" rIns="179259" bIns="143407" rtlCol="0" anchor="ctr">
                  <a:noAutofit/>
                </a:bodyPr>
                <a:lstStyle/>
                <a:p>
                  <a:pPr algn="ctr" defTabSz="896042">
                    <a:lnSpc>
                      <a:spcPct val="90000"/>
                    </a:lnSpc>
                    <a:defRPr/>
                  </a:pPr>
                  <a:r>
                    <a:rPr lang="en-US" sz="980"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r>
                    <a:rPr lang="en-US" sz="1372" dirty="0">
                      <a:solidFill>
                        <a:srgbClr val="FFFFFF"/>
                      </a:solidFill>
                      <a:latin typeface="Segoe UI Semibold" panose="020B0702040204020203" pitchFamily="34" charset="0"/>
                      <a:cs typeface="Segoe UI Semibold" panose="020B0702040204020203" pitchFamily="34" charset="0"/>
                    </a:rPr>
                    <a:t>LIBRARIES</a:t>
                  </a:r>
                  <a:endParaRPr lang="en-US" sz="1078"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01727"/>
                </a:xfrm>
                <a:prstGeom prst="rect">
                  <a:avLst/>
                </a:prstGeom>
              </p:spPr>
              <p:txBody>
                <a:bodyPr wrap="square">
                  <a:spAutoFit/>
                </a:bodyPr>
                <a:lstStyle/>
                <a:p>
                  <a:pPr algn="ctr" defTabSz="913853">
                    <a:defRPr/>
                  </a:pPr>
                  <a:r>
                    <a:rPr lang="en-US" sz="1372" b="1" kern="0" dirty="0">
                      <a:solidFill>
                        <a:srgbClr val="FFFFFF"/>
                      </a:solidFill>
                      <a:latin typeface="Segoe UI Semibold" panose="020B0702040204020203" pitchFamily="34" charset="0"/>
                      <a:cs typeface="Segoe UI Semibold" panose="020B0702040204020203" pitchFamily="34" charset="0"/>
                    </a:rPr>
                    <a:t>INFRASTRUCTURE</a:t>
                  </a:r>
                  <a:endParaRPr lang="en-US" sz="1765"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7" cy="341632"/>
              </a:xfrm>
              <a:prstGeom prst="rect">
                <a:avLst/>
              </a:prstGeom>
            </p:spPr>
            <p:txBody>
              <a:bodyPr wrap="square">
                <a:spAutoFit/>
              </a:bodyPr>
              <a:lstStyle/>
              <a:p>
                <a:pPr algn="ctr" defTabSz="914048">
                  <a:lnSpc>
                    <a:spcPct val="90000"/>
                  </a:lnSpc>
                  <a:defRPr/>
                </a:pPr>
                <a:r>
                  <a:rPr lang="en-US" b="1" kern="0"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endParaRPr lang="en-US" sz="1078" dirty="0">
                <a:solidFill>
                  <a:srgbClr val="FFFFFF"/>
                </a:solidFill>
                <a:latin typeface="Segoe UI"/>
              </a:endParaRPr>
            </a:p>
          </p:txBody>
        </p:sp>
      </p:grpSp>
      <p:sp>
        <p:nvSpPr>
          <p:cNvPr id="56" name="Title 1"/>
          <p:cNvSpPr txBox="1">
            <a:spLocks/>
          </p:cNvSpPr>
          <p:nvPr/>
        </p:nvSpPr>
        <p:spPr>
          <a:xfrm>
            <a:off x="459027" y="133676"/>
            <a:ext cx="1055155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100">
              <a:defRPr/>
            </a:pPr>
            <a:r>
              <a:rPr lang="en-US" sz="5294" dirty="0">
                <a:gradFill>
                  <a:gsLst>
                    <a:gs pos="0">
                      <a:srgbClr val="FFFFFF"/>
                    </a:gs>
                    <a:gs pos="100000">
                      <a:srgbClr val="FFFFFF"/>
                    </a:gs>
                  </a:gsLst>
                  <a:lin ang="5400000" scaled="1"/>
                </a:gradFill>
                <a:latin typeface="Segoe UI Light"/>
              </a:rPr>
              <a:t>.NET – A unified platform</a:t>
            </a:r>
          </a:p>
        </p:txBody>
      </p:sp>
      <p:grpSp>
        <p:nvGrpSpPr>
          <p:cNvPr id="17" name="Group 16">
            <a:extLst>
              <a:ext uri="{FF2B5EF4-FFF2-40B4-BE49-F238E27FC236}">
                <a16:creationId xmlns:a16="http://schemas.microsoft.com/office/drawing/2014/main" id="{E4803BB4-8BCA-4DF1-9753-90153B67A98F}"/>
              </a:ext>
            </a:extLst>
          </p:cNvPr>
          <p:cNvGrpSpPr/>
          <p:nvPr/>
        </p:nvGrpSpPr>
        <p:grpSpPr>
          <a:xfrm>
            <a:off x="8758369" y="1737574"/>
            <a:ext cx="2357650" cy="4310992"/>
            <a:chOff x="9635245" y="1367247"/>
            <a:chExt cx="1927041" cy="5211801"/>
          </a:xfrm>
        </p:grpSpPr>
        <p:grpSp>
          <p:nvGrpSpPr>
            <p:cNvPr id="18" name="Group 17">
              <a:extLst>
                <a:ext uri="{FF2B5EF4-FFF2-40B4-BE49-F238E27FC236}">
                  <a16:creationId xmlns:a16="http://schemas.microsoft.com/office/drawing/2014/main" id="{F58E80D3-6243-4411-AD28-F12606D9CB8B}"/>
                </a:ext>
              </a:extLst>
            </p:cNvPr>
            <p:cNvGrpSpPr/>
            <p:nvPr/>
          </p:nvGrpSpPr>
          <p:grpSpPr>
            <a:xfrm>
              <a:off x="9635245" y="1367247"/>
              <a:ext cx="1927041" cy="5195531"/>
              <a:chOff x="7489548" y="1582077"/>
              <a:chExt cx="1929967" cy="5197742"/>
            </a:xfrm>
            <a:solidFill>
              <a:srgbClr val="FFFFFF">
                <a:lumMod val="85000"/>
              </a:srgbClr>
            </a:solidFill>
          </p:grpSpPr>
          <p:sp>
            <p:nvSpPr>
              <p:cNvPr id="36" name="Rectangle 35">
                <a:extLst>
                  <a:ext uri="{FF2B5EF4-FFF2-40B4-BE49-F238E27FC236}">
                    <a16:creationId xmlns:a16="http://schemas.microsoft.com/office/drawing/2014/main" id="{B69AD31F-5689-4A1A-959D-811ABF6F6789}"/>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79259" tIns="143407" rIns="179259" bIns="143407" numCol="1" rtlCol="0" anchor="t" anchorCtr="0" compatLnSpc="1">
                <a:prstTxWarp prst="textNoShape">
                  <a:avLst/>
                </a:prstTxWarp>
              </a:bodyPr>
              <a:lstStyle/>
              <a:p>
                <a:pPr defTabSz="894448">
                  <a:defRPr/>
                </a:pPr>
                <a:r>
                  <a:rPr lang="en-US" sz="2742" kern="0" dirty="0">
                    <a:gradFill>
                      <a:gsLst>
                        <a:gs pos="14679">
                          <a:srgbClr val="FFFFFF"/>
                        </a:gs>
                        <a:gs pos="38000">
                          <a:srgbClr val="FFFFFF"/>
                        </a:gs>
                      </a:gsLst>
                      <a:lin ang="5400000" scaled="1"/>
                    </a:gradFill>
                    <a:latin typeface="Segoe UI Light"/>
                  </a:rPr>
                  <a:t> </a:t>
                </a:r>
              </a:p>
            </p:txBody>
          </p:sp>
          <p:sp>
            <p:nvSpPr>
              <p:cNvPr id="38" name="TextBox 37">
                <a:extLst>
                  <a:ext uri="{FF2B5EF4-FFF2-40B4-BE49-F238E27FC236}">
                    <a16:creationId xmlns:a16="http://schemas.microsoft.com/office/drawing/2014/main" id="{2E26CB63-F532-4656-90E4-8C73B820E846}"/>
                  </a:ext>
                </a:extLst>
              </p:cNvPr>
              <p:cNvSpPr txBox="1"/>
              <p:nvPr/>
            </p:nvSpPr>
            <p:spPr>
              <a:xfrm>
                <a:off x="7489548" y="1582077"/>
                <a:ext cx="1929965" cy="627675"/>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4048">
                  <a:defRPr/>
                </a:pPr>
                <a:r>
                  <a:rPr lang="en-US" sz="1800" dirty="0"/>
                  <a:t>TOOLS</a:t>
                </a:r>
              </a:p>
            </p:txBody>
          </p:sp>
        </p:grpSp>
        <p:grpSp>
          <p:nvGrpSpPr>
            <p:cNvPr id="20" name="Group 19">
              <a:extLst>
                <a:ext uri="{FF2B5EF4-FFF2-40B4-BE49-F238E27FC236}">
                  <a16:creationId xmlns:a16="http://schemas.microsoft.com/office/drawing/2014/main" id="{AB52A2AE-A82E-4A60-BB10-DC3202553304}"/>
                </a:ext>
              </a:extLst>
            </p:cNvPr>
            <p:cNvGrpSpPr/>
            <p:nvPr/>
          </p:nvGrpSpPr>
          <p:grpSpPr>
            <a:xfrm>
              <a:off x="9736578" y="4145012"/>
              <a:ext cx="1700317" cy="1163842"/>
              <a:chOff x="9889852" y="3499104"/>
              <a:chExt cx="2478170" cy="1723855"/>
            </a:xfrm>
          </p:grpSpPr>
          <p:sp>
            <p:nvSpPr>
              <p:cNvPr id="29" name="TextBox 28">
                <a:extLst>
                  <a:ext uri="{FF2B5EF4-FFF2-40B4-BE49-F238E27FC236}">
                    <a16:creationId xmlns:a16="http://schemas.microsoft.com/office/drawing/2014/main" id="{D36AF469-E0BD-4324-808B-4A9CB3504C6E}"/>
                  </a:ext>
                </a:extLst>
              </p:cNvPr>
              <p:cNvSpPr txBox="1"/>
              <p:nvPr/>
            </p:nvSpPr>
            <p:spPr>
              <a:xfrm>
                <a:off x="9889852" y="4411678"/>
                <a:ext cx="2478170" cy="811281"/>
              </a:xfrm>
              <a:prstGeom prst="rect">
                <a:avLst/>
              </a:prstGeom>
              <a:solidFill>
                <a:srgbClr val="FFFFFF">
                  <a:lumMod val="85000"/>
                </a:srgbClr>
              </a:solidFill>
            </p:spPr>
            <p:txBody>
              <a:bodyPr wrap="square" lIns="91427" tIns="143407" rIns="91427" bIns="143407" rtlCol="0">
                <a:spAutoFit/>
              </a:bodyPr>
              <a:lstStyle/>
              <a:p>
                <a:pPr algn="ctr" defTabSz="896042">
                  <a:lnSpc>
                    <a:spcPct val="90000"/>
                  </a:lnSpc>
                  <a:defRPr/>
                </a:pPr>
                <a:r>
                  <a:rPr lang="en-US" sz="1180" b="1" kern="0" dirty="0">
                    <a:gradFill>
                      <a:gsLst>
                        <a:gs pos="2804">
                          <a:srgbClr val="505050"/>
                        </a:gs>
                        <a:gs pos="26000">
                          <a:srgbClr val="505050"/>
                        </a:gs>
                      </a:gsLst>
                      <a:lin ang="5400000" scaled="1"/>
                    </a:gradFill>
                    <a:cs typeface="Segoe UI Semilight" panose="020B0402040204020203" pitchFamily="34" charset="0"/>
                  </a:rPr>
                  <a:t>VISUAL STUDIO CODE</a:t>
                </a:r>
              </a:p>
            </p:txBody>
          </p:sp>
          <p:pic>
            <p:nvPicPr>
              <p:cNvPr id="35" name="Picture 34">
                <a:extLst>
                  <a:ext uri="{FF2B5EF4-FFF2-40B4-BE49-F238E27FC236}">
                    <a16:creationId xmlns:a16="http://schemas.microsoft.com/office/drawing/2014/main" id="{4154A23D-7293-4C75-993C-BEEC3F60AF24}"/>
                  </a:ext>
                </a:extLst>
              </p:cNvPr>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4" y="3499104"/>
                <a:ext cx="661588" cy="144971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CF357EFE-3ECD-4703-A3B9-3AE6818BC3CD}"/>
                </a:ext>
              </a:extLst>
            </p:cNvPr>
            <p:cNvSpPr txBox="1"/>
            <p:nvPr/>
          </p:nvSpPr>
          <p:spPr>
            <a:xfrm>
              <a:off x="9635245" y="5833728"/>
              <a:ext cx="1927039" cy="745320"/>
            </a:xfrm>
            <a:prstGeom prst="rect">
              <a:avLst/>
            </a:prstGeom>
            <a:solidFill>
              <a:schemeClr val="bg1">
                <a:lumMod val="85000"/>
              </a:schemeClr>
            </a:solidFill>
          </p:spPr>
          <p:txBody>
            <a:bodyPr wrap="square" lIns="91427" tIns="143407" rIns="91427" bIns="143407" rtlCol="0">
              <a:spAutoFit/>
            </a:bodyPr>
            <a:lstStyle/>
            <a:p>
              <a:pPr algn="ctr" defTabSz="896042">
                <a:lnSpc>
                  <a:spcPct val="90000"/>
                </a:lnSpc>
                <a:defRPr/>
              </a:pPr>
              <a:r>
                <a:rPr lang="en-US" sz="1180" b="1"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pic>
          <p:nvPicPr>
            <p:cNvPr id="22" name="Picture 21">
              <a:extLst>
                <a:ext uri="{FF2B5EF4-FFF2-40B4-BE49-F238E27FC236}">
                  <a16:creationId xmlns:a16="http://schemas.microsoft.com/office/drawing/2014/main" id="{32D3BC05-0011-4FDA-9B9D-FD270B3FC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23" name="Group 22">
              <a:extLst>
                <a:ext uri="{FF2B5EF4-FFF2-40B4-BE49-F238E27FC236}">
                  <a16:creationId xmlns:a16="http://schemas.microsoft.com/office/drawing/2014/main" id="{9ADE8AA6-4EB2-4319-BC64-1EBD6156E807}"/>
                </a:ext>
              </a:extLst>
            </p:cNvPr>
            <p:cNvGrpSpPr/>
            <p:nvPr/>
          </p:nvGrpSpPr>
          <p:grpSpPr>
            <a:xfrm>
              <a:off x="9981394" y="2088154"/>
              <a:ext cx="1266125" cy="1116017"/>
              <a:chOff x="9978881" y="2069863"/>
              <a:chExt cx="1291513" cy="1138395"/>
            </a:xfrm>
          </p:grpSpPr>
          <p:sp>
            <p:nvSpPr>
              <p:cNvPr id="27" name="TextBox 26">
                <a:extLst>
                  <a:ext uri="{FF2B5EF4-FFF2-40B4-BE49-F238E27FC236}">
                    <a16:creationId xmlns:a16="http://schemas.microsoft.com/office/drawing/2014/main" id="{BF1C24B0-2238-4EB9-9F29-B5D33BB2FD18}"/>
                  </a:ext>
                </a:extLst>
              </p:cNvPr>
              <p:cNvSpPr txBox="1"/>
              <p:nvPr/>
            </p:nvSpPr>
            <p:spPr>
              <a:xfrm>
                <a:off x="9978881" y="2663452"/>
                <a:ext cx="1291513" cy="544806"/>
              </a:xfrm>
              <a:prstGeom prst="rect">
                <a:avLst/>
              </a:prstGeom>
              <a:noFill/>
            </p:spPr>
            <p:txBody>
              <a:bodyPr wrap="square" lIns="87868" tIns="137824" rIns="87868" bIns="137824" rtlCol="0">
                <a:spAutoFit/>
              </a:bodyPr>
              <a:lstStyle/>
              <a:p>
                <a:pPr algn="ctr" defTabSz="861086">
                  <a:lnSpc>
                    <a:spcPct val="90000"/>
                  </a:lnSpc>
                  <a:defRPr/>
                </a:pPr>
                <a:r>
                  <a:rPr lang="en-US" sz="1180" b="1" kern="0" dirty="0">
                    <a:gradFill>
                      <a:gsLst>
                        <a:gs pos="2804">
                          <a:srgbClr val="505050"/>
                        </a:gs>
                        <a:gs pos="26000">
                          <a:srgbClr val="505050"/>
                        </a:gs>
                      </a:gsLst>
                      <a:lin ang="5400000" scaled="1"/>
                    </a:gradFill>
                    <a:latin typeface="Segoe UI"/>
                    <a:cs typeface="Segoe UI Semilight" panose="020B0402040204020203" pitchFamily="34" charset="0"/>
                  </a:rPr>
                  <a:t>VISUAL STUDIO</a:t>
                </a:r>
              </a:p>
            </p:txBody>
          </p:sp>
          <p:pic>
            <p:nvPicPr>
              <p:cNvPr id="28" name="Picture 27">
                <a:extLst>
                  <a:ext uri="{FF2B5EF4-FFF2-40B4-BE49-F238E27FC236}">
                    <a16:creationId xmlns:a16="http://schemas.microsoft.com/office/drawing/2014/main" id="{5CC93B32-26F5-4486-860D-94DCA89FAD3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24" name="Group 23">
              <a:extLst>
                <a:ext uri="{FF2B5EF4-FFF2-40B4-BE49-F238E27FC236}">
                  <a16:creationId xmlns:a16="http://schemas.microsoft.com/office/drawing/2014/main" id="{3DC5DB66-D138-4F63-AE60-CC646387BBD5}"/>
                </a:ext>
              </a:extLst>
            </p:cNvPr>
            <p:cNvGrpSpPr/>
            <p:nvPr/>
          </p:nvGrpSpPr>
          <p:grpSpPr>
            <a:xfrm>
              <a:off x="9687120" y="3157725"/>
              <a:ext cx="1854672" cy="1178035"/>
              <a:chOff x="9680357" y="3307956"/>
              <a:chExt cx="1891862" cy="1201657"/>
            </a:xfrm>
          </p:grpSpPr>
          <p:sp>
            <p:nvSpPr>
              <p:cNvPr id="25" name="TextBox 24">
                <a:extLst>
                  <a:ext uri="{FF2B5EF4-FFF2-40B4-BE49-F238E27FC236}">
                    <a16:creationId xmlns:a16="http://schemas.microsoft.com/office/drawing/2014/main" id="{91931C24-E892-4744-A492-966AEC6D7B88}"/>
                  </a:ext>
                </a:extLst>
              </p:cNvPr>
              <p:cNvSpPr txBox="1"/>
              <p:nvPr/>
            </p:nvSpPr>
            <p:spPr>
              <a:xfrm>
                <a:off x="9680357" y="3964807"/>
                <a:ext cx="1891862" cy="544806"/>
              </a:xfrm>
              <a:prstGeom prst="rect">
                <a:avLst/>
              </a:prstGeom>
              <a:noFill/>
            </p:spPr>
            <p:txBody>
              <a:bodyPr wrap="square" lIns="0" tIns="137824" rIns="89642" bIns="137824" rtlCol="0">
                <a:spAutoFit/>
              </a:bodyPr>
              <a:lstStyle/>
              <a:p>
                <a:pPr marL="14007" algn="ctr" defTabSz="861086">
                  <a:lnSpc>
                    <a:spcPct val="90000"/>
                  </a:lnSpc>
                  <a:defRPr/>
                </a:pPr>
                <a:r>
                  <a:rPr lang="en-US" sz="1180" b="1" kern="0" dirty="0">
                    <a:gradFill>
                      <a:gsLst>
                        <a:gs pos="2804">
                          <a:srgbClr val="505050"/>
                        </a:gs>
                        <a:gs pos="26000">
                          <a:srgbClr val="505050"/>
                        </a:gs>
                      </a:gsLst>
                      <a:lin ang="5400000" scaled="1"/>
                    </a:gradFill>
                    <a:latin typeface="Segoe UI"/>
                    <a:cs typeface="Segoe UI Semilight" panose="020B0402040204020203" pitchFamily="34" charset="0"/>
                  </a:rPr>
                  <a:t>VISUAL STUDIO FOR MAC</a:t>
                </a:r>
              </a:p>
            </p:txBody>
          </p:sp>
          <p:pic>
            <p:nvPicPr>
              <p:cNvPr id="26" name="Picture 25">
                <a:extLst>
                  <a:ext uri="{FF2B5EF4-FFF2-40B4-BE49-F238E27FC236}">
                    <a16:creationId xmlns:a16="http://schemas.microsoft.com/office/drawing/2014/main" id="{A050DC62-273B-4F82-A76A-D237F9CB12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grpSp>
        <p:nvGrpSpPr>
          <p:cNvPr id="7" name="Group 6">
            <a:extLst>
              <a:ext uri="{FF2B5EF4-FFF2-40B4-BE49-F238E27FC236}">
                <a16:creationId xmlns:a16="http://schemas.microsoft.com/office/drawing/2014/main" id="{55554D0D-0641-4EBE-BA39-8DDA15D719BB}"/>
              </a:ext>
            </a:extLst>
          </p:cNvPr>
          <p:cNvGrpSpPr/>
          <p:nvPr/>
        </p:nvGrpSpPr>
        <p:grpSpPr>
          <a:xfrm>
            <a:off x="216654" y="1737574"/>
            <a:ext cx="8438902" cy="987684"/>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87294"/>
            </a:xfrm>
            <a:prstGeom prst="rect">
              <a:avLst/>
            </a:prstGeom>
            <a:solidFill>
              <a:srgbClr val="00206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Tree>
    <p:extLst>
      <p:ext uri="{BB962C8B-B14F-4D97-AF65-F5344CB8AC3E}">
        <p14:creationId xmlns:p14="http://schemas.microsoft.com/office/powerpoint/2010/main" val="123802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1151" y="2765233"/>
            <a:ext cx="8438902" cy="3269875"/>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78"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8" y="4949461"/>
                  <a:ext cx="9162736" cy="301727"/>
                </a:xfrm>
                <a:prstGeom prst="rect">
                  <a:avLst/>
                </a:prstGeom>
              </p:spPr>
              <p:txBody>
                <a:bodyPr wrap="square">
                  <a:spAutoFit/>
                </a:bodyPr>
                <a:lstStyle/>
                <a:p>
                  <a:pPr marL="0" marR="0" lvl="0" indent="0" algn="ctr" defTabSz="913853" rtl="0"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40542" y="3692465"/>
                <a:ext cx="9253607" cy="341632"/>
              </a:xfrm>
              <a:prstGeom prst="rect">
                <a:avLst/>
              </a:prstGeom>
            </p:spPr>
            <p:txBody>
              <a:bodyPr wrap="square">
                <a:spAutoFit/>
              </a:body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078"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56" name="Title 1"/>
          <p:cNvSpPr txBox="1">
            <a:spLocks/>
          </p:cNvSpPr>
          <p:nvPr/>
        </p:nvSpPr>
        <p:spPr>
          <a:xfrm>
            <a:off x="459027" y="133676"/>
            <a:ext cx="1055155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13100">
              <a:defRPr/>
            </a:pPr>
            <a:r>
              <a:rPr lang="en-US" sz="5294" dirty="0">
                <a:gradFill>
                  <a:gsLst>
                    <a:gs pos="0">
                      <a:srgbClr val="FFFFFF"/>
                    </a:gs>
                    <a:gs pos="100000">
                      <a:srgbClr val="FFFFFF"/>
                    </a:gs>
                  </a:gsLst>
                  <a:lin ang="5400000" scaled="1"/>
                </a:gradFill>
              </a:rPr>
              <a:t>.NET Standard brings it all together</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216654" y="1737574"/>
            <a:ext cx="8438902" cy="987684"/>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8735909" y="1692106"/>
            <a:ext cx="3417810" cy="3446001"/>
          </a:xfrm>
          <a:prstGeom prst="rect">
            <a:avLst/>
          </a:prstGeom>
        </p:spPr>
        <p:txBody>
          <a:bodyPr wrap="square">
            <a:noAutofit/>
          </a:bodyPr>
          <a:lstStyle/>
          <a:p>
            <a:pPr marL="0" marR="0" lvl="0" indent="0" algn="l" defTabSz="913853" rtl="0" eaLnBrk="1" fontAlgn="auto" latinLnBrk="0" hangingPunct="1">
              <a:lnSpc>
                <a:spcPct val="100000"/>
              </a:lnSpc>
              <a:spcBef>
                <a:spcPts val="0"/>
              </a:spcBef>
              <a:spcAft>
                <a:spcPts val="1176"/>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allows sharing code, binaries and skills between .NET client, server and all of its flavors.</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 (conceptually similar to HTML)</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All .NET runtimes provided by Microsoft are implementing the standard</a:t>
            </a:r>
          </a:p>
        </p:txBody>
      </p:sp>
    </p:spTree>
    <p:extLst>
      <p:ext uri="{BB962C8B-B14F-4D97-AF65-F5344CB8AC3E}">
        <p14:creationId xmlns:p14="http://schemas.microsoft.com/office/powerpoint/2010/main" val="40620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91960"/>
            <a:ext cx="10515600" cy="1325563"/>
          </a:xfrm>
        </p:spPr>
        <p:txBody>
          <a:bodyPr/>
          <a:lstStyle/>
          <a:p>
            <a:r>
              <a:rPr lang="en-US" dirty="0"/>
              <a:t>.NET Standard 2.0</a:t>
            </a:r>
          </a:p>
        </p:txBody>
      </p:sp>
      <p:sp>
        <p:nvSpPr>
          <p:cNvPr id="6" name="Text Placeholder 5"/>
          <p:cNvSpPr>
            <a:spLocks noGrp="1"/>
          </p:cNvSpPr>
          <p:nvPr>
            <p:ph type="body" sz="quarter" idx="10"/>
          </p:nvPr>
        </p:nvSpPr>
        <p:spPr>
          <a:xfrm>
            <a:off x="269241" y="1456887"/>
            <a:ext cx="8067823" cy="1228413"/>
          </a:xfrm>
        </p:spPr>
        <p:txBody>
          <a:bodyPr/>
          <a:lstStyle/>
          <a:p>
            <a:pPr>
              <a:spcBef>
                <a:spcPts val="2941"/>
              </a:spcBef>
            </a:pPr>
            <a:r>
              <a:rPr lang="en-US" dirty="0">
                <a:gradFill>
                  <a:gsLst>
                    <a:gs pos="13072">
                      <a:schemeClr val="tx2"/>
                    </a:gs>
                    <a:gs pos="67000">
                      <a:schemeClr val="tx2"/>
                    </a:gs>
                  </a:gsLst>
                  <a:lin ang="5400000" scaled="0"/>
                </a:gradFill>
              </a:rPr>
              <a:t>Has much bigger API surface</a:t>
            </a:r>
          </a:p>
          <a:p>
            <a:pPr marL="0" lvl="1">
              <a:spcBef>
                <a:spcPts val="784"/>
              </a:spcBef>
            </a:pPr>
            <a:r>
              <a:rPr lang="en-US" sz="1961" dirty="0"/>
              <a:t>Extended to cover intersection between .NET Framework and </a:t>
            </a:r>
            <a:r>
              <a:rPr lang="en-US" sz="1961" dirty="0" err="1"/>
              <a:t>Xamarin</a:t>
            </a:r>
            <a:endParaRPr lang="en-US" sz="1961" dirty="0"/>
          </a:p>
          <a:p>
            <a:pPr marL="0" lvl="1">
              <a:spcBef>
                <a:spcPts val="784"/>
              </a:spcBef>
            </a:pPr>
            <a:r>
              <a:rPr lang="en-US" sz="1961" dirty="0"/>
              <a:t>Also makes .NET Core 2.0 bigger as it implements .NET Standard 2.0</a:t>
            </a:r>
          </a:p>
        </p:txBody>
      </p:sp>
      <p:sp>
        <p:nvSpPr>
          <p:cNvPr id="2" name="TextBox 1"/>
          <p:cNvSpPr txBox="1"/>
          <p:nvPr/>
        </p:nvSpPr>
        <p:spPr>
          <a:xfrm>
            <a:off x="8874887" y="3877208"/>
            <a:ext cx="3047844" cy="2241062"/>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2854" tIns="146284" rIns="182854" bIns="146284" rtlCol="0">
            <a:noAutofit/>
          </a:bodyPr>
          <a:lstStyle/>
          <a:p>
            <a:pPr>
              <a:lnSpc>
                <a:spcPct val="90000"/>
              </a:lnSpc>
              <a:spcBef>
                <a:spcPts val="588"/>
              </a:spcBef>
            </a:pPr>
            <a:r>
              <a:rPr lang="en-US" sz="7842" spc="-294" dirty="0">
                <a:gradFill>
                  <a:gsLst>
                    <a:gs pos="28758">
                      <a:schemeClr val="tx2"/>
                    </a:gs>
                    <a:gs pos="63000">
                      <a:schemeClr val="tx2"/>
                    </a:gs>
                  </a:gsLst>
                  <a:lin ang="5400000" scaled="0"/>
                </a:gradFill>
                <a:latin typeface="+mj-lt"/>
              </a:rPr>
              <a:t>~70%</a:t>
            </a:r>
          </a:p>
          <a:p>
            <a:pPr>
              <a:lnSpc>
                <a:spcPct val="90000"/>
              </a:lnSpc>
              <a:spcBef>
                <a:spcPts val="588"/>
              </a:spcBef>
            </a:pPr>
            <a:r>
              <a:rPr lang="en-US" sz="1961" dirty="0">
                <a:gradFill>
                  <a:gsLst>
                    <a:gs pos="1250">
                      <a:srgbClr val="505050"/>
                    </a:gs>
                    <a:gs pos="100000">
                      <a:srgbClr val="505050"/>
                    </a:gs>
                  </a:gsLst>
                  <a:lin ang="5400000" scaled="0"/>
                </a:gradFill>
              </a:rPr>
              <a:t>of </a:t>
            </a:r>
            <a:r>
              <a:rPr lang="en-US" sz="1961" dirty="0" err="1">
                <a:gradFill>
                  <a:gsLst>
                    <a:gs pos="1250">
                      <a:srgbClr val="505050"/>
                    </a:gs>
                    <a:gs pos="100000">
                      <a:srgbClr val="505050"/>
                    </a:gs>
                  </a:gsLst>
                  <a:lin ang="5400000" scaled="0"/>
                </a:gradFill>
              </a:rPr>
              <a:t>NuGet</a:t>
            </a:r>
            <a:r>
              <a:rPr lang="en-US" sz="1961" dirty="0">
                <a:gradFill>
                  <a:gsLst>
                    <a:gs pos="1250">
                      <a:srgbClr val="505050"/>
                    </a:gs>
                    <a:gs pos="100000">
                      <a:srgbClr val="505050"/>
                    </a:gs>
                  </a:gsLst>
                  <a:lin ang="5400000" scaled="0"/>
                </a:gradFill>
              </a:rPr>
              <a:t> packages</a:t>
            </a:r>
          </a:p>
          <a:p>
            <a:pPr>
              <a:lnSpc>
                <a:spcPct val="90000"/>
              </a:lnSpc>
              <a:spcBef>
                <a:spcPts val="588"/>
              </a:spcBef>
            </a:pPr>
            <a:r>
              <a:rPr lang="en-US" sz="1961" dirty="0">
                <a:gradFill>
                  <a:gsLst>
                    <a:gs pos="1250">
                      <a:srgbClr val="505050"/>
                    </a:gs>
                    <a:gs pos="100000">
                      <a:srgbClr val="505050"/>
                    </a:gs>
                  </a:gsLst>
                  <a:lin ang="5400000" scaled="0"/>
                </a:gradFill>
              </a:rPr>
              <a:t>are API compatible</a:t>
            </a:r>
          </a:p>
        </p:txBody>
      </p:sp>
      <p:sp>
        <p:nvSpPr>
          <p:cNvPr id="7" name="TextBox 6"/>
          <p:cNvSpPr txBox="1"/>
          <p:nvPr/>
        </p:nvSpPr>
        <p:spPr>
          <a:xfrm>
            <a:off x="8874887" y="1456887"/>
            <a:ext cx="3047844" cy="2241062"/>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2854" tIns="146284" rIns="182854" bIns="146284" rtlCol="0">
            <a:noAutofit/>
          </a:bodyPr>
          <a:lstStyle/>
          <a:p>
            <a:pPr>
              <a:lnSpc>
                <a:spcPct val="90000"/>
              </a:lnSpc>
              <a:spcBef>
                <a:spcPts val="588"/>
              </a:spcBef>
            </a:pPr>
            <a:r>
              <a:rPr lang="en-US" sz="7842" spc="-294" dirty="0">
                <a:gradFill>
                  <a:gsLst>
                    <a:gs pos="28758">
                      <a:schemeClr val="tx2"/>
                    </a:gs>
                    <a:gs pos="63000">
                      <a:schemeClr val="tx2"/>
                    </a:gs>
                  </a:gsLst>
                  <a:lin ang="5400000" scaled="0"/>
                </a:gradFill>
                <a:latin typeface="+mj-lt"/>
              </a:rPr>
              <a:t>+20K</a:t>
            </a:r>
          </a:p>
          <a:p>
            <a:pPr>
              <a:lnSpc>
                <a:spcPct val="90000"/>
              </a:lnSpc>
              <a:spcBef>
                <a:spcPts val="588"/>
              </a:spcBef>
            </a:pPr>
            <a:r>
              <a:rPr lang="en-US" sz="1961" dirty="0">
                <a:gradFill>
                  <a:gsLst>
                    <a:gs pos="1250">
                      <a:srgbClr val="505050"/>
                    </a:gs>
                    <a:gs pos="100000">
                      <a:srgbClr val="505050"/>
                    </a:gs>
                  </a:gsLst>
                  <a:lin ang="5400000" scaled="0"/>
                </a:gradFill>
              </a:rPr>
              <a:t>More APIs than</a:t>
            </a:r>
          </a:p>
          <a:p>
            <a:pPr>
              <a:lnSpc>
                <a:spcPct val="90000"/>
              </a:lnSpc>
              <a:spcBef>
                <a:spcPts val="588"/>
              </a:spcBef>
            </a:pPr>
            <a:r>
              <a:rPr lang="en-US" sz="1961" dirty="0">
                <a:gradFill>
                  <a:gsLst>
                    <a:gs pos="1250">
                      <a:srgbClr val="505050"/>
                    </a:gs>
                    <a:gs pos="100000">
                      <a:srgbClr val="505050"/>
                    </a:gs>
                  </a:gsLst>
                  <a:lin ang="5400000" scaled="0"/>
                </a:gradFill>
              </a:rPr>
              <a:t>.NET Standard 1.x</a:t>
            </a:r>
          </a:p>
        </p:txBody>
      </p:sp>
      <p:sp>
        <p:nvSpPr>
          <p:cNvPr id="8" name="Text Placeholder 5"/>
          <p:cNvSpPr txBox="1">
            <a:spLocks/>
          </p:cNvSpPr>
          <p:nvPr/>
        </p:nvSpPr>
        <p:spPr>
          <a:xfrm>
            <a:off x="269241" y="3877208"/>
            <a:ext cx="8503284" cy="178622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pPr>
            <a:r>
              <a:rPr lang="en-US" sz="3529" dirty="0">
                <a:gradFill>
                  <a:gsLst>
                    <a:gs pos="13072">
                      <a:schemeClr val="tx2"/>
                    </a:gs>
                    <a:gs pos="67000">
                      <a:schemeClr val="tx2"/>
                    </a:gs>
                  </a:gsLst>
                  <a:lin ang="5400000" scaled="0"/>
                </a:gradFill>
              </a:rPr>
              <a:t>Can reference .NET Framework libraries</a:t>
            </a:r>
          </a:p>
          <a:p>
            <a:pPr marL="0" lvl="1">
              <a:spcBef>
                <a:spcPts val="784"/>
              </a:spcBef>
            </a:pPr>
            <a:r>
              <a:rPr lang="en-US" sz="1961" dirty="0"/>
              <a:t>Compatibility shim allows referencing existing .NET Framework binaries</a:t>
            </a:r>
          </a:p>
          <a:p>
            <a:pPr marL="0" lvl="1">
              <a:spcBef>
                <a:spcPts val="784"/>
              </a:spcBef>
            </a:pPr>
            <a:r>
              <a:rPr lang="en-US" sz="1961" dirty="0"/>
              <a:t>No recompile required – also covers existing </a:t>
            </a:r>
            <a:r>
              <a:rPr lang="en-US" sz="1961" dirty="0" err="1"/>
              <a:t>NuGet</a:t>
            </a:r>
            <a:r>
              <a:rPr lang="en-US" sz="1961" dirty="0"/>
              <a:t> packages</a:t>
            </a:r>
          </a:p>
          <a:p>
            <a:pPr marL="0" lvl="1">
              <a:spcBef>
                <a:spcPts val="784"/>
              </a:spcBef>
            </a:pPr>
            <a:r>
              <a:rPr lang="en-US" sz="1961" dirty="0"/>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APIs in .NET Standard 2.0</a:t>
            </a:r>
          </a:p>
        </p:txBody>
      </p:sp>
      <p:grpSp>
        <p:nvGrpSpPr>
          <p:cNvPr id="14" name="Group 13"/>
          <p:cNvGrpSpPr/>
          <p:nvPr/>
        </p:nvGrpSpPr>
        <p:grpSpPr>
          <a:xfrm>
            <a:off x="1764206" y="5538641"/>
            <a:ext cx="8513527" cy="633625"/>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234" tIns="143387" rIns="179234" bIns="143387" rtlCol="0">
              <a:noAutofit/>
            </a:bodyPr>
            <a:lstStyle/>
            <a:p>
              <a:pPr defTabSz="896042">
                <a:lnSpc>
                  <a:spcPct val="90000"/>
                </a:lnSpc>
              </a:pPr>
              <a:r>
                <a:rPr lang="fr-FR" sz="1765" kern="0" dirty="0">
                  <a:gradFill>
                    <a:gsLst>
                      <a:gs pos="11111">
                        <a:schemeClr val="bg1"/>
                      </a:gs>
                      <a:gs pos="28758">
                        <a:schemeClr val="bg1"/>
                      </a:gs>
                    </a:gsLst>
                    <a:lin ang="5400000" scaled="0"/>
                  </a:gradFill>
                  <a:latin typeface="Segoe UI"/>
                </a:rPr>
                <a:t>Primitives</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Collections</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Reflection</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Interop</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Linq</a:t>
              </a:r>
              <a:endParaRPr lang="en-US" sz="1765" kern="0" dirty="0">
                <a:gradFill>
                  <a:gsLst>
                    <a:gs pos="11111">
                      <a:schemeClr val="bg1"/>
                    </a:gs>
                    <a:gs pos="28758">
                      <a:schemeClr val="bg1"/>
                    </a:gs>
                  </a:gsLst>
                  <a:lin ang="5400000" scaled="0"/>
                </a:gradFill>
                <a:latin typeface="Segoe UI"/>
              </a:endParaRPr>
            </a:p>
          </p:txBody>
        </p:sp>
      </p:grpSp>
      <p:grpSp>
        <p:nvGrpSpPr>
          <p:cNvPr id="13" name="Group 12"/>
          <p:cNvGrpSpPr/>
          <p:nvPr/>
        </p:nvGrpSpPr>
        <p:grpSpPr>
          <a:xfrm>
            <a:off x="1764206" y="4799599"/>
            <a:ext cx="8513527" cy="633625"/>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56209">
                        <a:schemeClr val="bg2">
                          <a:lumMod val="10000"/>
                        </a:schemeClr>
                      </a:gs>
                      <a:gs pos="43000">
                        <a:schemeClr val="bg2">
                          <a:lumMod val="10000"/>
                        </a:schemeClr>
                      </a:gs>
                    </a:gsLst>
                    <a:lin ang="5400000" scaled="0"/>
                  </a:gra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a:gradFill>
                    <a:gsLst>
                      <a:gs pos="56209">
                        <a:schemeClr val="bg2">
                          <a:lumMod val="10000"/>
                        </a:schemeClr>
                      </a:gs>
                      <a:gs pos="43000">
                        <a:schemeClr val="bg2">
                          <a:lumMod val="10000"/>
                        </a:schemeClr>
                      </a:gs>
                    </a:gsLst>
                    <a:lin ang="5400000" scaled="0"/>
                  </a:gradFill>
                  <a:latin typeface="Segoe UI"/>
                </a:rPr>
                <a:t>Threads</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a:gradFill>
                    <a:gsLst>
                      <a:gs pos="56209">
                        <a:schemeClr val="bg2">
                          <a:lumMod val="10000"/>
                        </a:schemeClr>
                      </a:gs>
                      <a:gs pos="43000">
                        <a:schemeClr val="bg2">
                          <a:lumMod val="10000"/>
                        </a:schemeClr>
                      </a:gs>
                    </a:gsLst>
                    <a:lin ang="5400000" scaled="0"/>
                  </a:gradFill>
                  <a:latin typeface="Segoe UI"/>
                </a:rPr>
                <a:t>•</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a:gradFill>
                    <a:gsLst>
                      <a:gs pos="56209">
                        <a:schemeClr val="bg2">
                          <a:lumMod val="10000"/>
                        </a:schemeClr>
                      </a:gs>
                      <a:gs pos="43000">
                        <a:schemeClr val="bg2">
                          <a:lumMod val="10000"/>
                        </a:schemeClr>
                      </a:gs>
                    </a:gsLst>
                    <a:lin ang="5400000" scaled="0"/>
                  </a:gradFill>
                  <a:latin typeface="Segoe UI"/>
                </a:rPr>
                <a:t>Thread Pool</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a:gradFill>
                    <a:gsLst>
                      <a:gs pos="56209">
                        <a:schemeClr val="bg2">
                          <a:lumMod val="10000"/>
                        </a:schemeClr>
                      </a:gs>
                      <a:gs pos="43000">
                        <a:schemeClr val="bg2">
                          <a:lumMod val="10000"/>
                        </a:schemeClr>
                      </a:gs>
                    </a:gsLst>
                    <a:lin ang="5400000" scaled="0"/>
                  </a:gradFill>
                  <a:latin typeface="Segoe UI"/>
                </a:rPr>
                <a:t>•</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err="1">
                  <a:gradFill>
                    <a:gsLst>
                      <a:gs pos="56209">
                        <a:schemeClr val="bg2">
                          <a:lumMod val="10000"/>
                        </a:schemeClr>
                      </a:gs>
                      <a:gs pos="43000">
                        <a:schemeClr val="bg2">
                          <a:lumMod val="10000"/>
                        </a:schemeClr>
                      </a:gs>
                    </a:gsLst>
                    <a:lin ang="5400000" scaled="0"/>
                  </a:gradFill>
                  <a:latin typeface="Segoe UI"/>
                </a:rPr>
                <a:t>Tasks</a:t>
              </a:r>
              <a:endParaRPr lang="en-US" sz="1765" kern="0" dirty="0">
                <a:gradFill>
                  <a:gsLst>
                    <a:gs pos="56209">
                      <a:schemeClr val="bg2">
                        <a:lumMod val="10000"/>
                      </a:schemeClr>
                    </a:gs>
                    <a:gs pos="43000">
                      <a:schemeClr val="bg2">
                        <a:lumMod val="10000"/>
                      </a:schemeClr>
                    </a:gs>
                  </a:gsLst>
                  <a:lin ang="5400000" scaled="0"/>
                </a:gradFill>
                <a:latin typeface="Segoe UI"/>
              </a:endParaRPr>
            </a:p>
          </p:txBody>
        </p:sp>
      </p:grpSp>
      <p:grpSp>
        <p:nvGrpSpPr>
          <p:cNvPr id="12" name="Group 11"/>
          <p:cNvGrpSpPr/>
          <p:nvPr/>
        </p:nvGrpSpPr>
        <p:grpSpPr>
          <a:xfrm>
            <a:off x="1764205" y="4056644"/>
            <a:ext cx="8513527" cy="633625"/>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solidFill>
                    <a:schemeClr val="tx1">
                      <a:lumMod val="50000"/>
                    </a:schemeClr>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a:solidFill>
                    <a:schemeClr val="tx1">
                      <a:lumMod val="50000"/>
                    </a:schemeClr>
                  </a:solidFill>
                  <a:latin typeface="Segoe UI"/>
                </a:rPr>
                <a:t>Files</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Compression</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MMF</a:t>
              </a:r>
              <a:endParaRPr lang="en-US" sz="1765" kern="0" dirty="0">
                <a:solidFill>
                  <a:schemeClr val="tx1">
                    <a:lumMod val="50000"/>
                  </a:schemeClr>
                </a:solidFill>
                <a:latin typeface="Segoe UI"/>
              </a:endParaRPr>
            </a:p>
          </p:txBody>
        </p:sp>
      </p:grpSp>
      <p:grpSp>
        <p:nvGrpSpPr>
          <p:cNvPr id="11" name="Group 10"/>
          <p:cNvGrpSpPr/>
          <p:nvPr/>
        </p:nvGrpSpPr>
        <p:grpSpPr>
          <a:xfrm>
            <a:off x="1764205" y="3319475"/>
            <a:ext cx="8513527" cy="633625"/>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a:gradFill>
                    <a:gsLst>
                      <a:gs pos="11111">
                        <a:schemeClr val="bg1"/>
                      </a:gs>
                      <a:gs pos="28758">
                        <a:schemeClr val="bg1"/>
                      </a:gs>
                    </a:gsLst>
                    <a:lin ang="5400000" scaled="0"/>
                  </a:gradFill>
                  <a:latin typeface="Segoe UI"/>
                </a:rPr>
                <a:t>Sockets</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HTTP</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Mail</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WebSockets</a:t>
              </a:r>
              <a:endParaRPr lang="en-US" sz="1765" kern="0" dirty="0">
                <a:gradFill>
                  <a:gsLst>
                    <a:gs pos="11111">
                      <a:schemeClr val="bg1"/>
                    </a:gs>
                    <a:gs pos="28758">
                      <a:schemeClr val="bg1"/>
                    </a:gs>
                  </a:gsLst>
                  <a:lin ang="5400000" scaled="0"/>
                </a:gradFill>
                <a:latin typeface="Segoe UI"/>
              </a:endParaRPr>
            </a:p>
          </p:txBody>
        </p:sp>
      </p:grpSp>
      <p:grpSp>
        <p:nvGrpSpPr>
          <p:cNvPr id="10" name="Group 9"/>
          <p:cNvGrpSpPr/>
          <p:nvPr/>
        </p:nvGrpSpPr>
        <p:grpSpPr>
          <a:xfrm>
            <a:off x="1764205" y="2582306"/>
            <a:ext cx="8513527" cy="633625"/>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err="1">
                  <a:gradFill>
                    <a:gsLst>
                      <a:gs pos="11111">
                        <a:schemeClr val="bg1"/>
                      </a:gs>
                      <a:gs pos="28758">
                        <a:schemeClr val="bg1"/>
                      </a:gs>
                    </a:gsLst>
                    <a:lin ang="5400000" scaled="0"/>
                  </a:gradFill>
                  <a:latin typeface="Segoe UI"/>
                </a:rPr>
                <a:t>BinaryFormatter</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Data </a:t>
              </a:r>
              <a:r>
                <a:rPr lang="fr-FR" sz="1765" kern="0" dirty="0" err="1">
                  <a:gradFill>
                    <a:gsLst>
                      <a:gs pos="11111">
                        <a:schemeClr val="bg1"/>
                      </a:gs>
                      <a:gs pos="28758">
                        <a:schemeClr val="bg1"/>
                      </a:gs>
                    </a:gsLst>
                    <a:lin ang="5400000" scaled="0"/>
                  </a:gradFill>
                  <a:latin typeface="Segoe UI"/>
                </a:rPr>
                <a:t>Contract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XML</a:t>
              </a:r>
              <a:endParaRPr lang="en-US" sz="1765" kern="0" dirty="0">
                <a:gradFill>
                  <a:gsLst>
                    <a:gs pos="11111">
                      <a:schemeClr val="bg1"/>
                    </a:gs>
                    <a:gs pos="28758">
                      <a:schemeClr val="bg1"/>
                    </a:gs>
                  </a:gsLst>
                  <a:lin ang="5400000" scaled="0"/>
                </a:gradFill>
                <a:latin typeface="Segoe UI"/>
              </a:endParaRPr>
            </a:p>
          </p:txBody>
        </p:sp>
      </p:grpSp>
      <p:grpSp>
        <p:nvGrpSpPr>
          <p:cNvPr id="9" name="Group 8"/>
          <p:cNvGrpSpPr/>
          <p:nvPr/>
        </p:nvGrpSpPr>
        <p:grpSpPr>
          <a:xfrm>
            <a:off x="1764204" y="1844988"/>
            <a:ext cx="8513527" cy="633625"/>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err="1">
                  <a:gradFill>
                    <a:gsLst>
                      <a:gs pos="11111">
                        <a:schemeClr val="bg1"/>
                      </a:gs>
                      <a:gs pos="28758">
                        <a:schemeClr val="bg1"/>
                      </a:gs>
                    </a:gsLst>
                    <a:lin ang="5400000" scaled="0"/>
                  </a:gradFill>
                  <a:latin typeface="Segoe UI"/>
                </a:rPr>
                <a:t>XLinq</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XML Document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XPath</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Schema</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XSL</a:t>
              </a:r>
              <a:endParaRPr lang="en-US" sz="1765" kern="0" dirty="0">
                <a:gradFill>
                  <a:gsLst>
                    <a:gs pos="11111">
                      <a:schemeClr val="bg1"/>
                    </a:gs>
                    <a:gs pos="28758">
                      <a:schemeClr val="bg1"/>
                    </a:gs>
                  </a:gsLst>
                  <a:lin ang="5400000" scaled="0"/>
                </a:gradFill>
                <a:latin typeface="Segoe UI"/>
              </a:endParaRPr>
            </a:p>
          </p:txBody>
        </p:sp>
      </p:grpSp>
      <p:grpSp>
        <p:nvGrpSpPr>
          <p:cNvPr id="22" name="Group 21">
            <a:extLst>
              <a:ext uri="{FF2B5EF4-FFF2-40B4-BE49-F238E27FC236}">
                <a16:creationId xmlns:a16="http://schemas.microsoft.com/office/drawing/2014/main" id="{467FB927-09F3-4AA0-BCD0-6CED22786542}"/>
              </a:ext>
            </a:extLst>
          </p:cNvPr>
          <p:cNvGrpSpPr/>
          <p:nvPr/>
        </p:nvGrpSpPr>
        <p:grpSpPr>
          <a:xfrm>
            <a:off x="1769117" y="1094667"/>
            <a:ext cx="8513527" cy="633625"/>
            <a:chOff x="274639" y="5783237"/>
            <a:chExt cx="8684241" cy="646331"/>
          </a:xfrm>
          <a:solidFill>
            <a:schemeClr val="accent1">
              <a:lumMod val="40000"/>
              <a:lumOff val="60000"/>
            </a:schemeClr>
          </a:solidFill>
        </p:grpSpPr>
        <p:sp>
          <p:nvSpPr>
            <p:cNvPr id="25" name="Rectangle 24">
              <a:extLst>
                <a:ext uri="{FF2B5EF4-FFF2-40B4-BE49-F238E27FC236}">
                  <a16:creationId xmlns:a16="http://schemas.microsoft.com/office/drawing/2014/main" id="{F251BAD1-7621-4E6A-86F0-633339A1C48F}"/>
                </a:ext>
              </a:extLst>
            </p:cNvPr>
            <p:cNvSpPr/>
            <p:nvPr/>
          </p:nvSpPr>
          <p:spPr bwMode="auto">
            <a:xfrm>
              <a:off x="274639" y="5783237"/>
              <a:ext cx="8684241" cy="6463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solidFill>
                    <a:schemeClr val="tx1"/>
                  </a:solidFill>
                  <a:latin typeface="Segoe UI"/>
                  <a:cs typeface="Segoe UI Semibold" panose="020B0702040204020203" pitchFamily="34" charset="0"/>
                </a:rPr>
                <a:t>DATA</a:t>
              </a:r>
            </a:p>
          </p:txBody>
        </p:sp>
        <p:sp>
          <p:nvSpPr>
            <p:cNvPr id="28" name="TextBox 27">
              <a:extLst>
                <a:ext uri="{FF2B5EF4-FFF2-40B4-BE49-F238E27FC236}">
                  <a16:creationId xmlns:a16="http://schemas.microsoft.com/office/drawing/2014/main" id="{3027EEDC-ACAA-4242-98F3-BE641424922F}"/>
                </a:ext>
              </a:extLst>
            </p:cNvPr>
            <p:cNvSpPr txBox="1"/>
            <p:nvPr/>
          </p:nvSpPr>
          <p:spPr>
            <a:xfrm>
              <a:off x="3017871" y="5834062"/>
              <a:ext cx="5941009" cy="544680"/>
            </a:xfrm>
            <a:prstGeom prst="rect">
              <a:avLst/>
            </a:prstGeom>
            <a:grpFill/>
          </p:spPr>
          <p:txBody>
            <a:bodyPr wrap="square" lIns="179234" tIns="143387" rIns="179234" bIns="143387" rtlCol="0">
              <a:noAutofit/>
            </a:bodyPr>
            <a:lstStyle/>
            <a:p>
              <a:pPr defTabSz="896042">
                <a:lnSpc>
                  <a:spcPct val="90000"/>
                </a:lnSpc>
              </a:pPr>
              <a:r>
                <a:rPr lang="fr-FR" sz="1765" kern="0" dirty="0" err="1">
                  <a:latin typeface="Segoe UI"/>
                </a:rPr>
                <a:t>DataSet</a:t>
              </a:r>
              <a:r>
                <a:rPr lang="fr-FR" sz="1765" kern="0" spc="294" dirty="0">
                  <a:latin typeface="Segoe UI"/>
                </a:rPr>
                <a:t> </a:t>
              </a:r>
              <a:r>
                <a:rPr lang="fr-FR" sz="1765" kern="0" dirty="0">
                  <a:latin typeface="Segoe UI"/>
                </a:rPr>
                <a:t>•</a:t>
              </a:r>
              <a:r>
                <a:rPr lang="fr-FR" sz="1765" kern="0" spc="294" dirty="0">
                  <a:latin typeface="Segoe UI"/>
                </a:rPr>
                <a:t> </a:t>
              </a:r>
              <a:r>
                <a:rPr lang="fr-FR" sz="1765" kern="0" dirty="0" err="1">
                  <a:latin typeface="Segoe UI"/>
                </a:rPr>
                <a:t>DataTable</a:t>
              </a:r>
              <a:r>
                <a:rPr lang="fr-FR" sz="1765" kern="0" spc="294" dirty="0">
                  <a:latin typeface="Segoe UI"/>
                </a:rPr>
                <a:t> </a:t>
              </a:r>
              <a:r>
                <a:rPr lang="fr-FR" sz="1765" kern="0" dirty="0">
                  <a:latin typeface="Segoe UI"/>
                </a:rPr>
                <a:t>•</a:t>
              </a:r>
              <a:r>
                <a:rPr lang="fr-FR" sz="1765" kern="0" spc="294" dirty="0">
                  <a:latin typeface="Segoe UI"/>
                </a:rPr>
                <a:t> </a:t>
              </a:r>
              <a:r>
                <a:rPr lang="fr-FR" sz="1765" kern="0" dirty="0" err="1">
                  <a:latin typeface="Segoe UI"/>
                </a:rPr>
                <a:t>SQLClient</a:t>
              </a:r>
              <a:endParaRPr lang="en-US" sz="1765" kern="0" dirty="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7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800" fill="hold"/>
                                        <p:tgtEl>
                                          <p:spTgt spid="22"/>
                                        </p:tgtEl>
                                        <p:attrNameLst>
                                          <p:attrName>ppt_x</p:attrName>
                                        </p:attrNameLst>
                                      </p:cBhvr>
                                      <p:tavLst>
                                        <p:tav tm="0">
                                          <p:val>
                                            <p:strVal val="1+#ppt_w/2"/>
                                          </p:val>
                                        </p:tav>
                                        <p:tav tm="100000">
                                          <p:val>
                                            <p:strVal val="#ppt_x"/>
                                          </p:val>
                                        </p:tav>
                                      </p:tavLst>
                                    </p:anim>
                                    <p:anim calcmode="lin" valueType="num">
                                      <p:cBhvr additive="base">
                                        <p:cTn id="32" dur="8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2.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bethma@microsoft.com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UserInfo>
        <DisplayName>Scott Hunter</DisplayName>
        <AccountId>23</AccountId>
        <AccountType/>
      </UserInfo>
      <UserInfo>
        <DisplayName>Miguel de Icaza</DisplayName>
        <AccountId>39</AccountId>
        <AccountType/>
      </UserInfo>
      <UserInfo>
        <DisplayName>Joseph Hill</DisplayName>
        <AccountId>40</AccountId>
        <AccountType/>
      </UserInfo>
    </SharedWithUsers>
    <LastSharedByTime xmlns="b0e4521d-181b-4aee-b4a8-952b2bc14729">2017-09-12T23:22:37+00:00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2051C8-1D54-4CAE-822B-9BF5C05E3E63}">
  <ds:schemaRefs>
    <ds:schemaRef ds:uri="http://schemas.microsoft.com/office/2006/metadata/properties"/>
    <ds:schemaRef ds:uri="b0e4521d-181b-4aee-b4a8-952b2bc14729"/>
    <ds:schemaRef ds:uri="http://purl.org/dc/elements/1.1/"/>
    <ds:schemaRef ds:uri="ed971524-76e7-40a8-a01a-f99956bd178c"/>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NETConfTemplate</Template>
  <TotalTime>4674</TotalTime>
  <Words>2256</Words>
  <Application>Microsoft Office PowerPoint</Application>
  <PresentationFormat>Widescreen</PresentationFormat>
  <Paragraphs>435</Paragraphs>
  <Slides>50</Slides>
  <Notes>32</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50</vt:i4>
      </vt:variant>
    </vt:vector>
  </HeadingPairs>
  <TitlesOfParts>
    <vt:vector size="66" baseType="lpstr">
      <vt:lpstr>맑은 고딕</vt:lpstr>
      <vt:lpstr>Arial</vt:lpstr>
      <vt:lpstr>Calibri</vt:lpstr>
      <vt:lpstr>Consolas</vt:lpstr>
      <vt:lpstr>Helvetica Light</vt:lpstr>
      <vt:lpstr>Menlo</vt:lpstr>
      <vt:lpstr>SamsungOne 300</vt:lpstr>
      <vt:lpstr>SamsungOne 400</vt:lpstr>
      <vt:lpstr>Segoe UI</vt:lpstr>
      <vt:lpstr>Segoe UI Light</vt:lpstr>
      <vt:lpstr>Segoe UI Semibold</vt:lpstr>
      <vt:lpstr>Segoe UI Semilight</vt:lpstr>
      <vt:lpstr>Wingdings</vt:lpstr>
      <vt:lpstr>Connect_2016_Template_Light</vt:lpstr>
      <vt:lpstr>1_Connect_2016_Template_Light</vt:lpstr>
      <vt:lpstr>5-50111_Build 2017_LIGHT GRAY TEMPLATE</vt:lpstr>
      <vt:lpstr> Learn. Imagine. Build. .NET Conf  </vt:lpstr>
      <vt:lpstr>.NET is active and growing</vt:lpstr>
      <vt:lpstr>PowerPoint Presentation</vt:lpstr>
      <vt:lpstr>Thank you to all our contributors!</vt:lpstr>
      <vt:lpstr>.NET Core Support on Tizen, Samsung Devices </vt:lpstr>
      <vt:lpstr>PowerPoint Presentation</vt:lpstr>
      <vt:lpstr>PowerPoint Presentation</vt:lpstr>
      <vt:lpstr>.NET Standard 2.0</vt:lpstr>
      <vt:lpstr>APIs in .NET Standard 2.0</vt:lpstr>
      <vt:lpstr>Demo  .NET Standard 2.0</vt:lpstr>
      <vt:lpstr>.NET Core CLI</vt:lpstr>
      <vt:lpstr>Demo  .NET Core CLI</vt:lpstr>
      <vt:lpstr>.NET Core 2.0</vt:lpstr>
      <vt:lpstr>ASP.NET Core 2.0</vt:lpstr>
      <vt:lpstr>Demo  ASP.NET Core 2.0</vt:lpstr>
      <vt:lpstr>PowerPoint Presentation</vt:lpstr>
      <vt:lpstr>Windows Compatibility Pack for .NET Core</vt:lpstr>
      <vt:lpstr>Visual Studio 2017 and Azure</vt:lpstr>
      <vt:lpstr>Cloud and Container diagnostics</vt:lpstr>
      <vt:lpstr>PowerPoint Presentation</vt:lpstr>
      <vt:lpstr>Demo  Azure Diagnostics CI/CD </vt:lpstr>
      <vt:lpstr>Mobile .NET</vt:lpstr>
      <vt:lpstr>Google and Apple</vt:lpstr>
      <vt:lpstr>UrhoSharp – Easy 3D, VR and AR</vt:lpstr>
      <vt:lpstr>AR for Android, iOS and HoloLens</vt:lpstr>
      <vt:lpstr>Visual Studio for Mac</vt:lpstr>
      <vt:lpstr>Demo  Visual Studio for Mac </vt:lpstr>
      <vt:lpstr>Xamarin + Xamarin.Forms</vt:lpstr>
      <vt:lpstr>Forms</vt:lpstr>
      <vt:lpstr>The Prequels are Here</vt:lpstr>
      <vt:lpstr>Forms Embedding</vt:lpstr>
      <vt:lpstr>.NET Everywhere</vt:lpstr>
      <vt:lpstr>PowerPoint Presentation</vt:lpstr>
      <vt:lpstr>Turns any .NET library into a native library</vt:lpstr>
      <vt:lpstr>Demo   </vt:lpstr>
      <vt:lpstr>Visual Studio and C#</vt:lpstr>
      <vt:lpstr>Visual Studio 2017</vt:lpstr>
      <vt:lpstr>Visual Studio 2017 Update 15.3</vt:lpstr>
      <vt:lpstr>C# 7.1 – First point release</vt:lpstr>
      <vt:lpstr>Demo  Visual Studio and C#</vt:lpstr>
      <vt:lpstr>PowerPoint Presentation</vt:lpstr>
      <vt:lpstr>What we are thinking about next?</vt:lpstr>
      <vt:lpstr>C#: The road ahead</vt:lpstr>
      <vt:lpstr>Demo  Nullable reference types</vt:lpstr>
      <vt:lpstr>Mono and WebAssembly</vt:lpstr>
      <vt:lpstr>C# to JavaScript – Weakly Typed</vt:lpstr>
      <vt:lpstr>C# to JavaScript – Strongly typed (WIP)</vt:lpstr>
      <vt:lpstr>Useful links </vt:lpstr>
      <vt:lpstr>Useful links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Imagine. Build. .NET Conf</dc:title>
  <dc:creator>Beth Massi</dc:creator>
  <cp:lastModifiedBy>Beth Massi</cp:lastModifiedBy>
  <cp:revision>62</cp:revision>
  <dcterms:created xsi:type="dcterms:W3CDTF">2017-08-17T16:36:43Z</dcterms:created>
  <dcterms:modified xsi:type="dcterms:W3CDTF">2017-09-28T22:08:26Z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